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312" r:id="rId3"/>
    <p:sldId id="313" r:id="rId4"/>
    <p:sldId id="314" r:id="rId5"/>
    <p:sldId id="315" r:id="rId6"/>
    <p:sldId id="316" r:id="rId7"/>
    <p:sldId id="300" r:id="rId8"/>
    <p:sldId id="301" r:id="rId9"/>
    <p:sldId id="257" r:id="rId10"/>
    <p:sldId id="260" r:id="rId11"/>
    <p:sldId id="259" r:id="rId12"/>
    <p:sldId id="261" r:id="rId13"/>
    <p:sldId id="262" r:id="rId14"/>
    <p:sldId id="263" r:id="rId15"/>
    <p:sldId id="264" r:id="rId16"/>
    <p:sldId id="266" r:id="rId17"/>
    <p:sldId id="267" r:id="rId18"/>
    <p:sldId id="268" r:id="rId19"/>
    <p:sldId id="270" r:id="rId20"/>
    <p:sldId id="271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81" r:id="rId29"/>
    <p:sldId id="282" r:id="rId30"/>
    <p:sldId id="283" r:id="rId31"/>
    <p:sldId id="279" r:id="rId32"/>
    <p:sldId id="284" r:id="rId33"/>
    <p:sldId id="286" r:id="rId34"/>
    <p:sldId id="285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317" r:id="rId43"/>
    <p:sldId id="309" r:id="rId44"/>
    <p:sldId id="308" r:id="rId45"/>
    <p:sldId id="311" r:id="rId46"/>
    <p:sldId id="294" r:id="rId47"/>
    <p:sldId id="295" r:id="rId48"/>
    <p:sldId id="296" r:id="rId49"/>
    <p:sldId id="302" r:id="rId50"/>
    <p:sldId id="305" r:id="rId51"/>
    <p:sldId id="29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0FA1C4-1C94-42A4-8F59-509887367CB0}">
          <p14:sldIdLst>
            <p14:sldId id="256"/>
            <p14:sldId id="312"/>
            <p14:sldId id="313"/>
            <p14:sldId id="314"/>
            <p14:sldId id="315"/>
            <p14:sldId id="316"/>
            <p14:sldId id="300"/>
            <p14:sldId id="301"/>
            <p14:sldId id="257"/>
            <p14:sldId id="260"/>
            <p14:sldId id="259"/>
            <p14:sldId id="261"/>
            <p14:sldId id="262"/>
            <p14:sldId id="263"/>
            <p14:sldId id="264"/>
            <p14:sldId id="266"/>
            <p14:sldId id="267"/>
            <p14:sldId id="268"/>
            <p14:sldId id="270"/>
            <p14:sldId id="271"/>
            <p14:sldId id="273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283"/>
            <p14:sldId id="279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317"/>
            <p14:sldId id="309"/>
            <p14:sldId id="308"/>
            <p14:sldId id="311"/>
            <p14:sldId id="294"/>
            <p14:sldId id="295"/>
            <p14:sldId id="296"/>
            <p14:sldId id="302"/>
            <p14:sldId id="305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206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A3A75-5746-487B-ADBC-0BC2C057CBFB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BR" smtClean="0"/>
              <a:t>Brasília - DF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58D6D-CE9B-4400-95AA-D18B84C7E0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160976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9F706-2D6B-4C5B-B85C-15EACAC9A72D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BR" smtClean="0"/>
              <a:t>Brasília - DF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0FBFF-6EB1-4EA7-B8D0-49E2146768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24909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0FBFF-6EB1-4EA7-B8D0-49E2146768E8}" type="slidenum">
              <a:rPr lang="pt-BR" smtClean="0"/>
              <a:t>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Brasília - DF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62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0FBFF-6EB1-4EA7-B8D0-49E2146768E8}" type="slidenum">
              <a:rPr lang="pt-BR" smtClean="0"/>
              <a:t>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Brasília - DF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520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40C-A4F0-4E86-AEF5-996C562F4480}" type="datetime1">
              <a:rPr lang="pt-BR" smtClean="0"/>
              <a:t>06/06/2019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 FreeRTOS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532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022465"/>
            <a:ext cx="1971675" cy="51544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22465"/>
            <a:ext cx="5800725" cy="515449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9321C-B051-4360-9FE4-03F9ECB87972}" type="datetime1">
              <a:rPr lang="pt-BR" smtClean="0"/>
              <a:t>06/06/2019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 FreeRTOS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2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EA26-D153-42C9-AE04-E296349285F7}" type="datetime1">
              <a:rPr lang="pt-BR" smtClean="0"/>
              <a:t>06/06/2019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 FreeRTOS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141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DEAA6-7780-4BA0-9C98-B66075927839}" type="datetime1">
              <a:rPr lang="pt-BR" smtClean="0"/>
              <a:t>06/06/2019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 FreeRTOS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972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9FA8-1533-4092-96BC-0E2BAE7F1AF2}" type="datetime1">
              <a:rPr lang="pt-BR" smtClean="0"/>
              <a:t>06/06/2019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 FreeRTOS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16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0902"/>
            <a:ext cx="7886700" cy="10672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55232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01141"/>
            <a:ext cx="3868340" cy="328852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2055232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01141"/>
            <a:ext cx="3887391" cy="328852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2CBD-D0A4-4389-833A-14AF1134E3E8}" type="datetime1">
              <a:rPr lang="pt-BR" smtClean="0"/>
              <a:t>06/06/2019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 FreeRTOS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81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1541-895C-4C6C-B809-5F2D51E9939B}" type="datetime1">
              <a:rPr lang="pt-BR" smtClean="0"/>
              <a:t>06/06/2019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 FreeRTOS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50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B2C5-55F6-4972-B840-25FFC34BE379}" type="datetime1">
              <a:rPr lang="pt-BR" smtClean="0"/>
              <a:t>06/06/2019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 FreeRTOS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9484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05593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105593"/>
            <a:ext cx="4629150" cy="475545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2718262"/>
            <a:ext cx="2949178" cy="36993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4F67-D42A-4D86-B03D-07FD9E5A4FE0}" type="datetime1">
              <a:rPr lang="pt-BR" smtClean="0"/>
              <a:t>06/06/2019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 FreeRTOS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0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93B4-5CFF-4F6A-9EF9-F8B09BB4AC25}" type="datetime1">
              <a:rPr lang="pt-BR" smtClean="0"/>
              <a:t>06/06/2019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 FreeRTOS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334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0778"/>
            <a:ext cx="7886700" cy="659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5BDB5-645D-45AF-9FC3-526B4E6D9083}" type="datetime1">
              <a:rPr lang="pt-BR" smtClean="0"/>
              <a:t>06/06/2019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70319" y="24649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Introdução a FreeRTOS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34464-3291-4578-B478-228EDB44D8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6225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0" r:id="rId9"/>
    <p:sldLayoutId id="214748367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Introdução ao FreeRTOS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4640006"/>
            <a:ext cx="6858000" cy="1655762"/>
          </a:xfrm>
        </p:spPr>
        <p:txBody>
          <a:bodyPr>
            <a:normAutofit/>
          </a:bodyPr>
          <a:lstStyle/>
          <a:p>
            <a:pPr algn="r"/>
            <a:r>
              <a:rPr lang="pt-BR" sz="2000" dirty="0" smtClean="0"/>
              <a:t>Disciplina: Projeto de Circuitos Reconfiguráveis</a:t>
            </a:r>
          </a:p>
          <a:p>
            <a:pPr algn="r"/>
            <a:r>
              <a:rPr lang="pt-BR" sz="2000" dirty="0" smtClean="0"/>
              <a:t>Regina Marcela Ivo</a:t>
            </a:r>
          </a:p>
          <a:p>
            <a:pPr algn="r"/>
            <a:r>
              <a:rPr lang="pt-BR" sz="2000" dirty="0" smtClean="0"/>
              <a:t>Baseado no material de Sergio Pertuz Mendez</a:t>
            </a:r>
          </a:p>
          <a:p>
            <a:pPr algn="r"/>
            <a:r>
              <a:rPr lang="pt-BR" sz="2000" dirty="0" smtClean="0"/>
              <a:t>Prof. Daniel Muñoz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0620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FreeRTOS é fornecido como um conjunto de arquivos </a:t>
            </a:r>
            <a:r>
              <a:rPr lang="pt-BR" sz="2400" dirty="0" smtClean="0"/>
              <a:t>em linguagem </a:t>
            </a:r>
            <a:r>
              <a:rPr lang="pt-BR" sz="2400" dirty="0"/>
              <a:t>C. Alguns dos arquivos de origem são comuns a todas as portas, enquanto outros são específicos de uma porta</a:t>
            </a:r>
            <a:r>
              <a:rPr lang="pt-BR" sz="2400" dirty="0" smtClean="0"/>
              <a:t>.</a:t>
            </a:r>
          </a:p>
          <a:p>
            <a:pPr marL="0" indent="0">
              <a:buNone/>
            </a:pPr>
            <a:r>
              <a:rPr lang="pt-BR" sz="2400" b="1" dirty="0" err="1"/>
              <a:t>FreeRTOSConfig.h</a:t>
            </a:r>
            <a:r>
              <a:rPr lang="pt-BR" sz="2400" dirty="0"/>
              <a:t>: </a:t>
            </a:r>
            <a:r>
              <a:rPr lang="pt-BR" sz="2400" dirty="0" smtClean="0"/>
              <a:t>configura </a:t>
            </a:r>
            <a:r>
              <a:rPr lang="pt-BR" sz="2400" dirty="0"/>
              <a:t>FreeRTOS.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10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4047332"/>
            <a:ext cx="6124575" cy="2219325"/>
          </a:xfrm>
          <a:prstGeom prst="rect">
            <a:avLst/>
          </a:prstGeom>
        </p:spPr>
      </p:pic>
      <p:sp>
        <p:nvSpPr>
          <p:cNvPr id="8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670319" y="246496"/>
            <a:ext cx="3086100" cy="365125"/>
          </a:xfrm>
        </p:spPr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161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Compilando FreeRTOS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 err="1"/>
              <a:t>tasks.c</a:t>
            </a:r>
            <a:r>
              <a:rPr lang="pt-BR" dirty="0"/>
              <a:t> e </a:t>
            </a:r>
            <a:r>
              <a:rPr lang="pt-BR" b="1" dirty="0" err="1"/>
              <a:t>list.c</a:t>
            </a:r>
            <a:r>
              <a:rPr lang="pt-BR" dirty="0"/>
              <a:t>: </a:t>
            </a:r>
            <a:r>
              <a:rPr lang="pt-BR" dirty="0" smtClean="0"/>
              <a:t>são o código-fonte </a:t>
            </a:r>
            <a:r>
              <a:rPr lang="pt-BR" dirty="0"/>
              <a:t>do </a:t>
            </a:r>
            <a:r>
              <a:rPr lang="pt-BR" dirty="0" smtClean="0"/>
              <a:t>FreeRTOS </a:t>
            </a:r>
            <a:r>
              <a:rPr lang="pt-BR" dirty="0"/>
              <a:t>comum a todas as portas do FreeRTOS e eles estão localizados diretamente no diretório FreeRTOS / </a:t>
            </a:r>
            <a:r>
              <a:rPr lang="pt-BR" dirty="0" err="1"/>
              <a:t>Source</a:t>
            </a:r>
            <a:endParaRPr lang="pt-BR" dirty="0"/>
          </a:p>
          <a:p>
            <a:pPr marL="0" indent="0">
              <a:buNone/>
            </a:pPr>
            <a:r>
              <a:rPr lang="pt-BR" dirty="0" smtClean="0"/>
              <a:t>Além </a:t>
            </a:r>
            <a:r>
              <a:rPr lang="pt-BR" dirty="0"/>
              <a:t>desses dois arquivos, os seguintes arquivos </a:t>
            </a:r>
            <a:r>
              <a:rPr lang="pt-BR" dirty="0" smtClean="0"/>
              <a:t>fontes </a:t>
            </a:r>
            <a:r>
              <a:rPr lang="pt-BR" dirty="0"/>
              <a:t>estão localizados no mesmo </a:t>
            </a:r>
            <a:r>
              <a:rPr lang="pt-BR" dirty="0" smtClean="0"/>
              <a:t>diretório: </a:t>
            </a:r>
            <a:r>
              <a:rPr lang="pt-BR" b="1" dirty="0" err="1" smtClean="0"/>
              <a:t>queue.c</a:t>
            </a:r>
            <a:r>
              <a:rPr lang="pt-BR" dirty="0" smtClean="0"/>
              <a:t> </a:t>
            </a:r>
            <a:r>
              <a:rPr lang="pt-BR" dirty="0"/>
              <a:t>e </a:t>
            </a:r>
            <a:r>
              <a:rPr lang="pt-BR" b="1" dirty="0" err="1"/>
              <a:t>timer.c</a:t>
            </a:r>
            <a:endParaRPr lang="pt-BR" b="1" dirty="0"/>
          </a:p>
          <a:p>
            <a:r>
              <a:rPr lang="pt-BR" b="1" dirty="0" err="1" smtClean="0"/>
              <a:t>queue.c</a:t>
            </a:r>
            <a:r>
              <a:rPr lang="pt-BR" dirty="0" smtClean="0"/>
              <a:t> </a:t>
            </a:r>
            <a:r>
              <a:rPr lang="pt-BR" dirty="0"/>
              <a:t>fornece serviços de fila e semáforo. </a:t>
            </a:r>
            <a:r>
              <a:rPr lang="pt-BR" dirty="0" smtClean="0"/>
              <a:t>Este arquivo é </a:t>
            </a:r>
            <a:r>
              <a:rPr lang="pt-BR" dirty="0"/>
              <a:t>quase sempre necessário.</a:t>
            </a:r>
          </a:p>
          <a:p>
            <a:r>
              <a:rPr lang="pt-BR" b="1" dirty="0" err="1" smtClean="0"/>
              <a:t>timers.c</a:t>
            </a:r>
            <a:r>
              <a:rPr lang="pt-BR" dirty="0" smtClean="0"/>
              <a:t> fornece a </a:t>
            </a:r>
            <a:r>
              <a:rPr lang="pt-BR" dirty="0"/>
              <a:t>funcionalidade </a:t>
            </a:r>
            <a:r>
              <a:rPr lang="pt-BR" dirty="0" smtClean="0"/>
              <a:t>do </a:t>
            </a:r>
            <a:r>
              <a:rPr lang="pt-BR" dirty="0"/>
              <a:t>temporizador de software. Ele só precisa ser incluído no build se os </a:t>
            </a:r>
            <a:r>
              <a:rPr lang="pt-BR" dirty="0" err="1"/>
              <a:t>timers</a:t>
            </a:r>
            <a:r>
              <a:rPr lang="pt-BR" dirty="0"/>
              <a:t> do software forem realmente </a:t>
            </a:r>
            <a:r>
              <a:rPr lang="pt-BR" dirty="0" smtClean="0"/>
              <a:t>usados.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11</a:t>
            </a:fld>
            <a:endParaRPr lang="pt-BR"/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670319" y="246496"/>
            <a:ext cx="3086100" cy="365125"/>
          </a:xfrm>
        </p:spPr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843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Repositório do FreeRTOS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Um </a:t>
            </a:r>
            <a:r>
              <a:rPr lang="pt-BR" dirty="0" smtClean="0"/>
              <a:t>Board </a:t>
            </a:r>
            <a:r>
              <a:rPr lang="pt-BR" dirty="0" err="1" smtClean="0"/>
              <a:t>Support</a:t>
            </a:r>
            <a:r>
              <a:rPr lang="pt-BR" dirty="0" smtClean="0"/>
              <a:t> </a:t>
            </a:r>
            <a:r>
              <a:rPr lang="pt-BR" dirty="0" err="1" smtClean="0"/>
              <a:t>Package</a:t>
            </a:r>
            <a:r>
              <a:rPr lang="pt-BR" dirty="0" smtClean="0"/>
              <a:t> (BSP</a:t>
            </a:r>
            <a:r>
              <a:rPr lang="pt-BR" dirty="0"/>
              <a:t>) é uma biblioteca gerada pelo Xilinx SDK específica de um projeto de hardware.</a:t>
            </a:r>
          </a:p>
          <a:p>
            <a:r>
              <a:rPr lang="pt-BR" dirty="0"/>
              <a:t>Ele contém código de inicialização para exibir os processadores ARM no ZYNQ e também contém drivers de software para todos os periféricos ZYNQ disponíveis.</a:t>
            </a:r>
          </a:p>
          <a:p>
            <a:r>
              <a:rPr lang="pt-BR" dirty="0"/>
              <a:t>A porta FreeRTOS estende o BSP autônomo para incluir também arquivos </a:t>
            </a:r>
            <a:r>
              <a:rPr lang="pt-BR" dirty="0" smtClean="0"/>
              <a:t>fonte do </a:t>
            </a:r>
            <a:r>
              <a:rPr lang="pt-BR" dirty="0"/>
              <a:t>FreeRTOS.</a:t>
            </a:r>
          </a:p>
          <a:p>
            <a:r>
              <a:rPr lang="pt-BR" dirty="0"/>
              <a:t>Depois de usar essa porta </a:t>
            </a:r>
            <a:r>
              <a:rPr lang="pt-BR" dirty="0" smtClean="0"/>
              <a:t>no </a:t>
            </a:r>
            <a:r>
              <a:rPr lang="pt-BR" dirty="0"/>
              <a:t>ambiente do Xilinx SDK, o usuário obtém todos os arquivos </a:t>
            </a:r>
            <a:r>
              <a:rPr lang="pt-BR" dirty="0" smtClean="0"/>
              <a:t>fonte do </a:t>
            </a:r>
            <a:r>
              <a:rPr lang="pt-BR" dirty="0"/>
              <a:t>FreeRTOS em uma biblioteca do FreeRTOS BSP.</a:t>
            </a:r>
          </a:p>
          <a:p>
            <a:r>
              <a:rPr lang="pt-BR" dirty="0"/>
              <a:t>Essa biblioteca usa a biblioteca BSP autônoma gerada pelo Xilinx SDK.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12</a:t>
            </a:fld>
            <a:endParaRPr lang="pt-BR"/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670319" y="246496"/>
            <a:ext cx="3086100" cy="365125"/>
          </a:xfrm>
        </p:spPr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0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Arquivos </a:t>
            </a:r>
            <a:r>
              <a:rPr lang="pt-BR" dirty="0"/>
              <a:t>de </a:t>
            </a:r>
            <a:r>
              <a:rPr lang="pt-BR" dirty="0" smtClean="0"/>
              <a:t>Cabeçalho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Um </a:t>
            </a:r>
            <a:r>
              <a:rPr lang="pt-BR" dirty="0" smtClean="0"/>
              <a:t>projeto que usa o </a:t>
            </a:r>
            <a:r>
              <a:rPr lang="pt-BR" dirty="0"/>
              <a:t>API do FreeRTOS deve incluir "</a:t>
            </a:r>
            <a:r>
              <a:rPr lang="pt-BR" dirty="0" err="1"/>
              <a:t>FreeRTOS.h</a:t>
            </a:r>
            <a:r>
              <a:rPr lang="pt-BR" dirty="0"/>
              <a:t>", seguido pelo arquivo de cabeçalho que contém o protótipo da função da API que está sendo </a:t>
            </a:r>
            <a:r>
              <a:rPr lang="pt-BR" dirty="0" smtClean="0"/>
              <a:t>usada.</a:t>
            </a:r>
          </a:p>
          <a:p>
            <a:pPr marL="0" indent="0">
              <a:buNone/>
            </a:pPr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"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Task.h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", </a:t>
            </a:r>
            <a:endParaRPr lang="pt-B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"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</a:rPr>
              <a:t>queue.h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“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"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</a:rPr>
              <a:t>semphr.h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“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"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timers.h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"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"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event_groups.h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".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13</a:t>
            </a:fld>
            <a:endParaRPr lang="pt-BR"/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670319" y="246496"/>
            <a:ext cx="3086100" cy="365125"/>
          </a:xfrm>
        </p:spPr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711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Task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/>
              <a:t>É uma função </a:t>
            </a:r>
            <a:r>
              <a:rPr lang="pt-BR" dirty="0"/>
              <a:t>C </a:t>
            </a:r>
            <a:r>
              <a:rPr lang="pt-BR" dirty="0" smtClean="0"/>
              <a:t>simples</a:t>
            </a:r>
            <a:endParaRPr lang="pt-BR" dirty="0"/>
          </a:p>
          <a:p>
            <a:r>
              <a:rPr lang="pt-BR" dirty="0"/>
              <a:t>Um ponteiro para parâmetros (</a:t>
            </a:r>
            <a:r>
              <a:rPr lang="pt-BR" dirty="0" err="1"/>
              <a:t>void</a:t>
            </a:r>
            <a:r>
              <a:rPr lang="pt-BR" dirty="0"/>
              <a:t> *) como entrada</a:t>
            </a:r>
          </a:p>
          <a:p>
            <a:r>
              <a:rPr lang="pt-BR" dirty="0"/>
              <a:t>Cria um loop </a:t>
            </a:r>
            <a:r>
              <a:rPr lang="pt-BR" dirty="0" smtClean="0"/>
              <a:t>infinito ( </a:t>
            </a:r>
            <a:r>
              <a:rPr lang="pt-BR" dirty="0" err="1" smtClean="0"/>
              <a:t>while</a:t>
            </a:r>
            <a:r>
              <a:rPr lang="pt-BR" dirty="0" smtClean="0"/>
              <a:t> </a:t>
            </a:r>
            <a:r>
              <a:rPr lang="pt-BR" dirty="0"/>
              <a:t>(1</a:t>
            </a:r>
            <a:r>
              <a:rPr lang="pt-BR" dirty="0" smtClean="0"/>
              <a:t>) )</a:t>
            </a:r>
            <a:endParaRPr lang="pt-BR" dirty="0"/>
          </a:p>
          <a:p>
            <a:r>
              <a:rPr lang="pt-BR" dirty="0"/>
              <a:t>As tarefas são controladas pelo </a:t>
            </a:r>
            <a:r>
              <a:rPr lang="pt-BR" dirty="0" err="1"/>
              <a:t>Agendador</a:t>
            </a:r>
            <a:r>
              <a:rPr lang="pt-BR" dirty="0"/>
              <a:t> (função </a:t>
            </a:r>
            <a:r>
              <a:rPr lang="pt-BR" dirty="0" smtClean="0"/>
              <a:t>interna do </a:t>
            </a:r>
            <a:r>
              <a:rPr lang="pt-BR" dirty="0" err="1"/>
              <a:t>freeRTOS</a:t>
            </a:r>
            <a:r>
              <a:rPr lang="pt-BR" dirty="0" smtClean="0"/>
              <a:t>)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sz="3200" dirty="0"/>
              <a:t>Cada tarefa tem </a:t>
            </a:r>
            <a:r>
              <a:rPr lang="pt-BR" sz="3200" dirty="0" smtClean="0"/>
              <a:t>seu próprio </a:t>
            </a:r>
            <a:r>
              <a:rPr lang="pt-BR" sz="3200" dirty="0" err="1" smtClean="0"/>
              <a:t>stack</a:t>
            </a:r>
            <a:r>
              <a:rPr lang="pt-BR" sz="3200" dirty="0" smtClean="0"/>
              <a:t>:</a:t>
            </a:r>
            <a:endParaRPr lang="pt-BR" sz="3200" dirty="0"/>
          </a:p>
          <a:p>
            <a:r>
              <a:rPr lang="pt-BR" dirty="0"/>
              <a:t>Cada variável que você declara ou aloca </a:t>
            </a:r>
            <a:r>
              <a:rPr lang="pt-BR" dirty="0" smtClean="0"/>
              <a:t>em memória usa a </a:t>
            </a:r>
            <a:r>
              <a:rPr lang="pt-BR" dirty="0"/>
              <a:t>memória </a:t>
            </a:r>
            <a:r>
              <a:rPr lang="pt-BR" dirty="0" smtClean="0"/>
              <a:t>no </a:t>
            </a:r>
            <a:r>
              <a:rPr lang="pt-BR" dirty="0" err="1" smtClean="0"/>
              <a:t>stack</a:t>
            </a:r>
            <a:r>
              <a:rPr lang="pt-BR" dirty="0" smtClean="0"/>
              <a:t>.</a:t>
            </a:r>
            <a:endParaRPr lang="pt-BR" dirty="0"/>
          </a:p>
          <a:p>
            <a:r>
              <a:rPr lang="pt-BR" dirty="0"/>
              <a:t>O tamanho </a:t>
            </a:r>
            <a:r>
              <a:rPr lang="pt-BR" dirty="0" smtClean="0"/>
              <a:t>do </a:t>
            </a:r>
            <a:r>
              <a:rPr lang="pt-BR" dirty="0" err="1" smtClean="0"/>
              <a:t>stack</a:t>
            </a:r>
            <a:r>
              <a:rPr lang="pt-BR" dirty="0" smtClean="0"/>
              <a:t> de </a:t>
            </a:r>
            <a:r>
              <a:rPr lang="pt-BR" dirty="0"/>
              <a:t>uma tarefa depende da memória consumida </a:t>
            </a:r>
            <a:r>
              <a:rPr lang="pt-BR" dirty="0" smtClean="0"/>
              <a:t>pelas </a:t>
            </a:r>
            <a:r>
              <a:rPr lang="pt-BR" dirty="0"/>
              <a:t>variáveis locais e da profundidade da chamada de função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14</a:t>
            </a:fld>
            <a:endParaRPr lang="pt-BR"/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670319" y="246496"/>
            <a:ext cx="3086100" cy="365125"/>
          </a:xfrm>
        </p:spPr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011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Estados de Tarefas de Top </a:t>
            </a:r>
            <a:r>
              <a:rPr lang="pt-BR" dirty="0" err="1" smtClean="0"/>
              <a:t>Level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12946" r="12666" b="13788"/>
          <a:stretch/>
        </p:blipFill>
        <p:spPr>
          <a:xfrm>
            <a:off x="1112108" y="2388973"/>
            <a:ext cx="6343135" cy="3188043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15</a:t>
            </a:fld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122218" y="2452254"/>
            <a:ext cx="2524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Todas as tarefas que atualmente não estão sendo executadas:</a:t>
            </a:r>
          </a:p>
          <a:p>
            <a:r>
              <a:rPr lang="pt-BR" dirty="0" err="1" smtClean="0">
                <a:solidFill>
                  <a:schemeClr val="bg1">
                    <a:lumMod val="50000"/>
                  </a:schemeClr>
                </a:solidFill>
              </a:rPr>
              <a:t>Not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1">
                    <a:lumMod val="50000"/>
                  </a:schemeClr>
                </a:solidFill>
              </a:rPr>
              <a:t>Running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1">
                    <a:lumMod val="50000"/>
                  </a:schemeClr>
                </a:solidFill>
              </a:rPr>
              <a:t>State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740332" y="2607352"/>
            <a:ext cx="2242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Apenas uma tarefa pode ser executada num momento dado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405495" y="4623954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 smtClean="0"/>
              <a:t>Not</a:t>
            </a:r>
            <a:r>
              <a:rPr lang="pt-BR" sz="2000" b="1" dirty="0" smtClean="0"/>
              <a:t> </a:t>
            </a:r>
            <a:r>
              <a:rPr lang="pt-BR" sz="2000" b="1" dirty="0" err="1" smtClean="0"/>
              <a:t>Running</a:t>
            </a:r>
            <a:endParaRPr lang="pt-BR" sz="2000" b="1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861510" y="4623954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 smtClean="0"/>
              <a:t>Running</a:t>
            </a:r>
            <a:endParaRPr lang="pt-BR" sz="2000" b="1" dirty="0"/>
          </a:p>
        </p:txBody>
      </p:sp>
      <p:sp>
        <p:nvSpPr>
          <p:cNvPr id="12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670319" y="246496"/>
            <a:ext cx="3086100" cy="365125"/>
          </a:xfrm>
        </p:spPr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329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uma </a:t>
            </a:r>
            <a:r>
              <a:rPr lang="pt-BR" dirty="0" err="1" smtClean="0"/>
              <a:t>Task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A função de </a:t>
            </a:r>
            <a:r>
              <a:rPr lang="pt-BR" sz="2000" dirty="0" err="1" smtClean="0"/>
              <a:t>task</a:t>
            </a:r>
            <a:r>
              <a:rPr lang="pt-BR" sz="2000" dirty="0" smtClean="0"/>
              <a:t>:</a:t>
            </a:r>
          </a:p>
          <a:p>
            <a:endParaRPr lang="pt-BR" sz="2000" dirty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  <a:p>
            <a:r>
              <a:rPr lang="pt-BR" sz="2000" dirty="0" smtClean="0"/>
              <a:t>Criação de uma </a:t>
            </a:r>
            <a:r>
              <a:rPr lang="pt-BR" sz="2000" dirty="0" err="1" smtClean="0"/>
              <a:t>task</a:t>
            </a:r>
            <a:r>
              <a:rPr lang="pt-BR" sz="2000" dirty="0" smtClean="0"/>
              <a:t> (no arquivo </a:t>
            </a:r>
            <a:r>
              <a:rPr lang="pt-BR" sz="2000" dirty="0" err="1" smtClean="0"/>
              <a:t>main.c</a:t>
            </a:r>
            <a:r>
              <a:rPr lang="pt-BR" sz="2000" dirty="0" smtClean="0"/>
              <a:t>)</a:t>
            </a:r>
            <a:endParaRPr lang="pt-BR" sz="20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16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19" y="2133527"/>
            <a:ext cx="4429125" cy="17430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19" y="4180682"/>
            <a:ext cx="7600950" cy="1924050"/>
          </a:xfrm>
          <a:prstGeom prst="rect">
            <a:avLst/>
          </a:prstGeom>
        </p:spPr>
      </p:pic>
      <p:sp>
        <p:nvSpPr>
          <p:cNvPr id="10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670319" y="246496"/>
            <a:ext cx="3086100" cy="365125"/>
          </a:xfrm>
        </p:spPr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962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A função </a:t>
            </a:r>
            <a:r>
              <a:rPr lang="pt-BR" dirty="0" err="1" smtClean="0"/>
              <a:t>main</a:t>
            </a:r>
            <a:r>
              <a:rPr lang="pt-BR" dirty="0" smtClean="0"/>
              <a:t> em FreeRTOS é quem cria as tarefas.</a:t>
            </a:r>
          </a:p>
          <a:p>
            <a:r>
              <a:rPr lang="pt-BR" dirty="0" smtClean="0"/>
              <a:t>FreeRTOS permite multitarefas baseado nas suas tarefas e nível de prioridade.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17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825625"/>
            <a:ext cx="81629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5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sz="1800" dirty="0"/>
          </a:p>
          <a:p>
            <a:pPr marL="0" indent="0">
              <a:buNone/>
            </a:pPr>
            <a:r>
              <a:rPr lang="pt-BR" sz="1800" dirty="0" smtClean="0"/>
              <a:t>Dois </a:t>
            </a:r>
            <a:r>
              <a:rPr lang="pt-BR" sz="1800" dirty="0"/>
              <a:t>tipos de dados específicos </a:t>
            </a:r>
            <a:r>
              <a:rPr lang="pt-BR" sz="1800" dirty="0" smtClean="0"/>
              <a:t>para portas:</a:t>
            </a:r>
            <a:endParaRPr lang="pt-BR" sz="1800" dirty="0"/>
          </a:p>
          <a:p>
            <a:r>
              <a:rPr lang="pt-BR" sz="1800" b="1" dirty="0" err="1" smtClean="0"/>
              <a:t>TickType_t</a:t>
            </a:r>
            <a:endParaRPr lang="pt-BR" sz="1800" dirty="0" smtClean="0"/>
          </a:p>
          <a:p>
            <a:pPr lvl="1"/>
            <a:r>
              <a:rPr lang="pt-BR" sz="1400" dirty="0" smtClean="0"/>
              <a:t>O </a:t>
            </a:r>
            <a:r>
              <a:rPr lang="pt-BR" sz="1400" dirty="0" err="1" smtClean="0"/>
              <a:t>FreeRTOS</a:t>
            </a:r>
            <a:r>
              <a:rPr lang="pt-BR" sz="1400" dirty="0" smtClean="0"/>
              <a:t> </a:t>
            </a:r>
            <a:r>
              <a:rPr lang="pt-BR" sz="1400" dirty="0"/>
              <a:t>configura uma interrupção periódica chamada de interrupção de </a:t>
            </a:r>
            <a:r>
              <a:rPr lang="pt-BR" sz="1400" dirty="0" err="1"/>
              <a:t>tick</a:t>
            </a:r>
            <a:r>
              <a:rPr lang="pt-BR" sz="1400" dirty="0"/>
              <a:t>. O tempo entre duas interrupções </a:t>
            </a:r>
            <a:r>
              <a:rPr lang="pt-BR" sz="1400" dirty="0" err="1" smtClean="0"/>
              <a:t>tick</a:t>
            </a:r>
            <a:r>
              <a:rPr lang="pt-BR" sz="1400" dirty="0" smtClean="0"/>
              <a:t> é </a:t>
            </a:r>
            <a:r>
              <a:rPr lang="pt-BR" sz="1400" dirty="0"/>
              <a:t>chamado de período </a:t>
            </a:r>
            <a:r>
              <a:rPr lang="pt-BR" sz="1400" dirty="0" smtClean="0"/>
              <a:t>do </a:t>
            </a:r>
            <a:r>
              <a:rPr lang="pt-BR" sz="1400" dirty="0" err="1" smtClean="0"/>
              <a:t>tick</a:t>
            </a:r>
            <a:r>
              <a:rPr lang="pt-BR" sz="1400" dirty="0" smtClean="0"/>
              <a:t>. </a:t>
            </a:r>
            <a:r>
              <a:rPr lang="pt-BR" sz="1400" dirty="0"/>
              <a:t>Os horários são especificados como múltiplos de períodos </a:t>
            </a:r>
            <a:r>
              <a:rPr lang="pt-BR" sz="1400" dirty="0" smtClean="0"/>
              <a:t>de </a:t>
            </a:r>
            <a:r>
              <a:rPr lang="pt-BR" sz="1400" dirty="0" err="1" smtClean="0"/>
              <a:t>tick</a:t>
            </a:r>
            <a:r>
              <a:rPr lang="pt-BR" sz="1400" dirty="0" smtClean="0"/>
              <a:t>.</a:t>
            </a:r>
            <a:endParaRPr lang="pt-BR" sz="1400" dirty="0"/>
          </a:p>
          <a:p>
            <a:r>
              <a:rPr lang="pt-BR" sz="1800" b="1" dirty="0" err="1" smtClean="0"/>
              <a:t>BaseType_t</a:t>
            </a:r>
            <a:endParaRPr lang="pt-BR" sz="1800" dirty="0"/>
          </a:p>
          <a:p>
            <a:pPr lvl="1"/>
            <a:r>
              <a:rPr lang="pt-BR" sz="1400" dirty="0" smtClean="0"/>
              <a:t>Geralmente </a:t>
            </a:r>
            <a:r>
              <a:rPr lang="pt-BR" sz="1400" dirty="0"/>
              <a:t>é usado para </a:t>
            </a:r>
            <a:r>
              <a:rPr lang="pt-BR" sz="1400" dirty="0" smtClean="0"/>
              <a:t>funções de retorno </a:t>
            </a:r>
            <a:r>
              <a:rPr lang="pt-BR" sz="1400" dirty="0"/>
              <a:t>que podem levar apenas um intervalo muito limitado de valores, e </a:t>
            </a:r>
            <a:r>
              <a:rPr lang="pt-BR" sz="1400" dirty="0" err="1" smtClean="0"/>
              <a:t>booleans</a:t>
            </a:r>
            <a:r>
              <a:rPr lang="pt-BR" sz="1400" dirty="0" smtClean="0"/>
              <a:t> </a:t>
            </a:r>
            <a:r>
              <a:rPr lang="pt-BR" sz="1400" dirty="0"/>
              <a:t>do tipo </a:t>
            </a:r>
            <a:r>
              <a:rPr lang="pt-BR" sz="1400" b="1" dirty="0" err="1"/>
              <a:t>pdTRUE</a:t>
            </a:r>
            <a:r>
              <a:rPr lang="pt-BR" sz="1400" b="1" dirty="0"/>
              <a:t> </a:t>
            </a:r>
            <a:r>
              <a:rPr lang="pt-BR" sz="1400" dirty="0"/>
              <a:t>/ </a:t>
            </a:r>
            <a:r>
              <a:rPr lang="pt-BR" sz="1400" b="1" dirty="0" err="1"/>
              <a:t>pdFALSE</a:t>
            </a:r>
            <a:r>
              <a:rPr lang="pt-BR" sz="1400" dirty="0"/>
              <a:t>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26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 smtClean="0"/>
              <a:t>Execução de Tarefas com prioridade similar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275" y="1825625"/>
            <a:ext cx="6933450" cy="4351338"/>
          </a:xfrm>
          <a:prstGeom prst="rect">
            <a:avLst/>
          </a:prstGeo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899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tempo real?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“Um sistema de </a:t>
            </a:r>
            <a:r>
              <a:rPr lang="pt-BR" dirty="0" err="1"/>
              <a:t>tempo-real</a:t>
            </a:r>
            <a:r>
              <a:rPr lang="pt-BR" dirty="0"/>
              <a:t> é aquele em que </a:t>
            </a:r>
            <a:r>
              <a:rPr lang="pt-BR" dirty="0" smtClean="0"/>
              <a:t>a </a:t>
            </a:r>
            <a:r>
              <a:rPr lang="pt-BR" dirty="0" err="1" smtClean="0"/>
              <a:t>corretude</a:t>
            </a:r>
            <a:r>
              <a:rPr lang="pt-BR" dirty="0" smtClean="0"/>
              <a:t> </a:t>
            </a:r>
            <a:r>
              <a:rPr lang="pt-BR" dirty="0"/>
              <a:t>das computações não </a:t>
            </a:r>
            <a:r>
              <a:rPr lang="pt-BR" dirty="0" smtClean="0"/>
              <a:t>depende somente </a:t>
            </a:r>
            <a:r>
              <a:rPr lang="pt-BR" dirty="0"/>
              <a:t>da </a:t>
            </a:r>
            <a:r>
              <a:rPr lang="pt-BR" dirty="0" err="1"/>
              <a:t>corretude</a:t>
            </a:r>
            <a:r>
              <a:rPr lang="pt-BR" dirty="0"/>
              <a:t> lógica mas também </a:t>
            </a:r>
            <a:r>
              <a:rPr lang="pt-BR" dirty="0" smtClean="0"/>
              <a:t>no tempo </a:t>
            </a:r>
            <a:r>
              <a:rPr lang="pt-BR" dirty="0"/>
              <a:t>em que o resultado é produzido. Se </a:t>
            </a:r>
            <a:r>
              <a:rPr lang="pt-BR" dirty="0" smtClean="0"/>
              <a:t>as restrições </a:t>
            </a:r>
            <a:r>
              <a:rPr lang="pt-BR" dirty="0"/>
              <a:t>de tempo não são atendidas, </a:t>
            </a:r>
            <a:r>
              <a:rPr lang="pt-BR" dirty="0" smtClean="0"/>
              <a:t>é considerada </a:t>
            </a:r>
            <a:r>
              <a:rPr lang="pt-BR" dirty="0"/>
              <a:t>uma falha do sistema.”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Introdução a 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4551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 smtClean="0"/>
              <a:t>Execução de Tarefas com prioridade similar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20</a:t>
            </a:fld>
            <a:endParaRPr lang="pt-BR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64" y="2251347"/>
            <a:ext cx="5842871" cy="3933853"/>
          </a:xfrm>
        </p:spPr>
      </p:pic>
      <p:sp>
        <p:nvSpPr>
          <p:cNvPr id="10" name="CaixaDeTexto 9"/>
          <p:cNvSpPr txBox="1"/>
          <p:nvPr/>
        </p:nvSpPr>
        <p:spPr>
          <a:xfrm>
            <a:off x="1981200" y="4740071"/>
            <a:ext cx="101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Tarefa 2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981200" y="4033607"/>
            <a:ext cx="101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70C0"/>
                </a:solidFill>
              </a:rPr>
              <a:t>Tarefa 1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999492" y="533811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t1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55546" y="533811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t2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4128076" y="533811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t3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202578" y="5338119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Time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889894" y="2347783"/>
            <a:ext cx="1594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No tempo t1, </a:t>
            </a:r>
            <a:r>
              <a:rPr lang="pt-BR" sz="1200" dirty="0" smtClean="0">
                <a:solidFill>
                  <a:srgbClr val="0070C0"/>
                </a:solidFill>
              </a:rPr>
              <a:t>Tarefa 1 </a:t>
            </a:r>
            <a:r>
              <a:rPr lang="pt-BR" sz="1200" dirty="0" smtClean="0"/>
              <a:t>entra no estado </a:t>
            </a:r>
            <a:r>
              <a:rPr lang="pt-BR" sz="1200" dirty="0" err="1" smtClean="0"/>
              <a:t>Running</a:t>
            </a:r>
            <a:r>
              <a:rPr lang="pt-BR" sz="1200" dirty="0" smtClean="0"/>
              <a:t> e é executado até o tempo t2</a:t>
            </a:r>
            <a:endParaRPr lang="pt-BR" sz="12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3857022" y="2397211"/>
            <a:ext cx="2955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No tempo t2 </a:t>
            </a:r>
            <a:r>
              <a:rPr lang="pt-BR" sz="1200" dirty="0" smtClean="0">
                <a:solidFill>
                  <a:srgbClr val="00B050"/>
                </a:solidFill>
              </a:rPr>
              <a:t>Tarefa 2</a:t>
            </a:r>
            <a:r>
              <a:rPr lang="pt-BR" sz="1200" dirty="0" smtClean="0"/>
              <a:t> entre em estado </a:t>
            </a:r>
            <a:r>
              <a:rPr lang="pt-BR" sz="1200" dirty="0" err="1" smtClean="0"/>
              <a:t>Running</a:t>
            </a:r>
            <a:r>
              <a:rPr lang="pt-BR" sz="1200" dirty="0" smtClean="0"/>
              <a:t> e executa até o tempo t3 – em tal ponto a </a:t>
            </a:r>
            <a:r>
              <a:rPr lang="pt-BR" sz="1200" dirty="0" smtClean="0">
                <a:solidFill>
                  <a:srgbClr val="0070C0"/>
                </a:solidFill>
              </a:rPr>
              <a:t>Tarefa 1</a:t>
            </a:r>
            <a:r>
              <a:rPr lang="pt-BR" sz="1200" dirty="0" smtClean="0"/>
              <a:t> reingressa ao estado </a:t>
            </a:r>
            <a:r>
              <a:rPr lang="pt-BR" sz="1200" dirty="0" err="1" smtClean="0"/>
              <a:t>Running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03604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1"/>
          <a:stretch/>
        </p:blipFill>
        <p:spPr>
          <a:xfrm>
            <a:off x="691978" y="1932718"/>
            <a:ext cx="4482431" cy="4351338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Execução de Tarefas com prioridade similar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21</a:t>
            </a:fld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82291" y="4934345"/>
            <a:ext cx="101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Tarefa 2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82291" y="4323299"/>
            <a:ext cx="101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70C0"/>
                </a:solidFill>
              </a:rPr>
              <a:t>Tarefa 1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195404" y="549463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t1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789325" y="549463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t2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383246" y="549463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t3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3018357" y="5494639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Time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791437" y="2894772"/>
            <a:ext cx="99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Interrupção do </a:t>
            </a:r>
            <a:r>
              <a:rPr lang="pt-BR" sz="1200" dirty="0" err="1" smtClean="0"/>
              <a:t>Tick</a:t>
            </a:r>
            <a:r>
              <a:rPr lang="pt-BR" sz="1200" dirty="0" smtClean="0"/>
              <a:t> ocorre</a:t>
            </a:r>
            <a:endParaRPr lang="pt-BR" sz="12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282291" y="371225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Kernel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639330" y="2128218"/>
            <a:ext cx="1845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O </a:t>
            </a:r>
            <a:r>
              <a:rPr lang="pt-BR" sz="1200" dirty="0" err="1" smtClean="0">
                <a:solidFill>
                  <a:srgbClr val="FF0000"/>
                </a:solidFill>
              </a:rPr>
              <a:t>Kernel</a:t>
            </a:r>
            <a:r>
              <a:rPr lang="pt-BR" sz="1200" dirty="0" smtClean="0">
                <a:solidFill>
                  <a:srgbClr val="FF0000"/>
                </a:solidFill>
              </a:rPr>
              <a:t> </a:t>
            </a:r>
            <a:r>
              <a:rPr lang="pt-BR" sz="1200" dirty="0" smtClean="0"/>
              <a:t>é executado nas interrupções de </a:t>
            </a:r>
            <a:r>
              <a:rPr lang="pt-BR" sz="1200" dirty="0" err="1" smtClean="0"/>
              <a:t>tick</a:t>
            </a:r>
            <a:r>
              <a:rPr lang="pt-BR" sz="1200" dirty="0" smtClean="0"/>
              <a:t> para selecionar tarefas.</a:t>
            </a:r>
            <a:endParaRPr lang="pt-BR" sz="12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361283" y="3108537"/>
            <a:ext cx="287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As tarefas selecionadas são executadas </a:t>
            </a:r>
            <a:r>
              <a:rPr lang="pt-BR" sz="1200" dirty="0"/>
              <a:t>q</a:t>
            </a:r>
            <a:r>
              <a:rPr lang="pt-BR" sz="1200" dirty="0" smtClean="0"/>
              <a:t>uando a </a:t>
            </a:r>
            <a:r>
              <a:rPr lang="pt-BR" sz="1200" dirty="0" err="1" smtClean="0"/>
              <a:t>tick</a:t>
            </a:r>
            <a:r>
              <a:rPr lang="pt-BR" sz="1200" dirty="0"/>
              <a:t> </a:t>
            </a:r>
            <a:r>
              <a:rPr lang="pt-BR" sz="1200" dirty="0" smtClean="0"/>
              <a:t>termina</a:t>
            </a:r>
            <a:endParaRPr lang="pt-BR" sz="1200" dirty="0"/>
          </a:p>
        </p:txBody>
      </p:sp>
      <p:sp>
        <p:nvSpPr>
          <p:cNvPr id="21" name="Retângulo 20"/>
          <p:cNvSpPr/>
          <p:nvPr/>
        </p:nvSpPr>
        <p:spPr>
          <a:xfrm>
            <a:off x="5174410" y="2157995"/>
            <a:ext cx="351650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Para selecionar a próxima tarefa a ser executada, o próprio programador deve executar a cada interrupção periódica, chamada '</a:t>
            </a:r>
            <a:r>
              <a:rPr lang="pt-BR" dirty="0" err="1"/>
              <a:t>tick</a:t>
            </a:r>
            <a:r>
              <a:rPr lang="pt-BR" dirty="0"/>
              <a:t> </a:t>
            </a:r>
            <a:r>
              <a:rPr lang="pt-BR" dirty="0" err="1"/>
              <a:t>interrupt</a:t>
            </a:r>
            <a:r>
              <a:rPr lang="pt-BR" dirty="0" smtClean="0"/>
              <a:t>'.</a:t>
            </a:r>
          </a:p>
          <a:p>
            <a:endParaRPr lang="pt-BR" dirty="0"/>
          </a:p>
          <a:p>
            <a:r>
              <a:rPr lang="pt-BR" dirty="0" smtClean="0"/>
              <a:t>A </a:t>
            </a:r>
            <a:r>
              <a:rPr lang="pt-BR" dirty="0"/>
              <a:t>frequência de </a:t>
            </a:r>
            <a:r>
              <a:rPr lang="pt-BR" dirty="0" smtClean="0"/>
              <a:t>interrupção </a:t>
            </a:r>
            <a:r>
              <a:rPr lang="pt-BR" dirty="0" err="1"/>
              <a:t>Tick</a:t>
            </a:r>
            <a:r>
              <a:rPr lang="pt-BR" dirty="0" smtClean="0"/>
              <a:t>, </a:t>
            </a:r>
            <a:r>
              <a:rPr lang="pt-BR" dirty="0"/>
              <a:t>é </a:t>
            </a:r>
            <a:r>
              <a:rPr lang="pt-BR" dirty="0" smtClean="0"/>
              <a:t>configurada </a:t>
            </a:r>
            <a:r>
              <a:rPr lang="pt-BR" dirty="0"/>
              <a:t>pelo aplicativo </a:t>
            </a:r>
            <a:r>
              <a:rPr lang="pt-BR" dirty="0" smtClean="0"/>
              <a:t>definido </a:t>
            </a:r>
            <a:r>
              <a:rPr lang="pt-BR" dirty="0" err="1" smtClean="0"/>
              <a:t>configTICK_RATE_HZ</a:t>
            </a:r>
            <a:r>
              <a:rPr lang="pt-BR" dirty="0" smtClean="0"/>
              <a:t> </a:t>
            </a:r>
            <a:r>
              <a:rPr lang="pt-BR" dirty="0" err="1" smtClean="0"/>
              <a:t>contante</a:t>
            </a:r>
            <a:r>
              <a:rPr lang="pt-BR" dirty="0" smtClean="0"/>
              <a:t> </a:t>
            </a:r>
            <a:r>
              <a:rPr lang="pt-BR" dirty="0"/>
              <a:t>(tempo de </a:t>
            </a:r>
            <a:r>
              <a:rPr lang="pt-BR" dirty="0" smtClean="0"/>
              <a:t>compilação) </a:t>
            </a:r>
            <a:r>
              <a:rPr lang="pt-BR" dirty="0"/>
              <a:t>dentro de </a:t>
            </a:r>
            <a:r>
              <a:rPr lang="pt-BR" dirty="0" err="1"/>
              <a:t>FreeRTOSConfig.h</a:t>
            </a:r>
            <a:r>
              <a:rPr lang="pt-BR" dirty="0"/>
              <a:t>.</a:t>
            </a:r>
          </a:p>
          <a:p>
            <a:endParaRPr lang="pt-BR" dirty="0" smtClean="0"/>
          </a:p>
          <a:p>
            <a:r>
              <a:rPr lang="pt-BR" dirty="0" smtClean="0"/>
              <a:t>Valor </a:t>
            </a:r>
            <a:r>
              <a:rPr lang="pt-BR" dirty="0"/>
              <a:t>típico de 100Hz</a:t>
            </a:r>
          </a:p>
          <a:p>
            <a:r>
              <a:rPr lang="pt-BR" dirty="0" smtClean="0"/>
              <a:t>Tempo = </a:t>
            </a:r>
            <a:r>
              <a:rPr lang="pt-BR" dirty="0"/>
              <a:t>10 </a:t>
            </a:r>
            <a:r>
              <a:rPr lang="pt-BR" dirty="0" err="1"/>
              <a:t>ms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986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Execução de Tarefas com prioridade diferente 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22</a:t>
            </a:fld>
            <a:endParaRPr lang="pt-BR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612" y="1825625"/>
            <a:ext cx="69207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3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1" r="304"/>
          <a:stretch/>
        </p:blipFill>
        <p:spPr>
          <a:xfrm>
            <a:off x="741404" y="2627870"/>
            <a:ext cx="4578310" cy="3631471"/>
          </a:xfrm>
          <a:prstGeom prst="rect">
            <a:avLst/>
          </a:prstGeo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23</a:t>
            </a:fld>
            <a:endParaRPr lang="pt-BR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Execução de Tarefas com prioridade diferente </a:t>
            </a:r>
            <a:endParaRPr lang="pt-BR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824387" y="2853585"/>
            <a:ext cx="99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Interrupção do </a:t>
            </a:r>
            <a:r>
              <a:rPr lang="pt-BR" sz="1200" dirty="0" err="1" smtClean="0"/>
              <a:t>Tick</a:t>
            </a:r>
            <a:r>
              <a:rPr lang="pt-BR" sz="1200" dirty="0" smtClean="0"/>
              <a:t> ocorre</a:t>
            </a:r>
            <a:endParaRPr lang="pt-BR" sz="1200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282290" y="4939324"/>
            <a:ext cx="101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Tarefa 2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282290" y="4328278"/>
            <a:ext cx="101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70C0"/>
                </a:solidFill>
              </a:rPr>
              <a:t>Tarefa 1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1195403" y="549961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t1</a:t>
            </a:r>
            <a:endParaRPr lang="pt-BR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1789324" y="549961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t2</a:t>
            </a:r>
            <a:endParaRPr lang="pt-BR" dirty="0"/>
          </a:p>
        </p:txBody>
      </p:sp>
      <p:sp>
        <p:nvSpPr>
          <p:cNvPr id="42" name="CaixaDeTexto 41"/>
          <p:cNvSpPr txBox="1"/>
          <p:nvPr/>
        </p:nvSpPr>
        <p:spPr>
          <a:xfrm>
            <a:off x="2383245" y="549961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t3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>
            <a:off x="3018356" y="5499618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Time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282290" y="371723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Kernel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1959489" y="2771865"/>
            <a:ext cx="3214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O </a:t>
            </a:r>
            <a:r>
              <a:rPr lang="pt-BR" sz="1200" dirty="0" err="1" smtClean="0"/>
              <a:t>agendador</a:t>
            </a:r>
            <a:r>
              <a:rPr lang="pt-BR" sz="1200" dirty="0" smtClean="0"/>
              <a:t> executa a </a:t>
            </a:r>
            <a:r>
              <a:rPr lang="pt-BR" sz="1200" dirty="0" err="1" smtClean="0"/>
              <a:t>interrupçãp</a:t>
            </a:r>
            <a:r>
              <a:rPr lang="pt-BR" sz="1200" dirty="0" smtClean="0"/>
              <a:t> </a:t>
            </a:r>
            <a:r>
              <a:rPr lang="pt-BR" sz="1200" dirty="0" err="1" smtClean="0"/>
              <a:t>tick</a:t>
            </a:r>
            <a:r>
              <a:rPr lang="pt-BR" sz="1200" dirty="0"/>
              <a:t> </a:t>
            </a:r>
            <a:r>
              <a:rPr lang="pt-BR" sz="1200" dirty="0" smtClean="0"/>
              <a:t>mas seleciona a mesma tarefa. A Tarefa 2 estará sempre sendo executada até esta terminar.</a:t>
            </a:r>
            <a:endParaRPr lang="pt-BR" sz="1200" dirty="0"/>
          </a:p>
        </p:txBody>
      </p:sp>
      <p:sp>
        <p:nvSpPr>
          <p:cNvPr id="18" name="Retângulo 17"/>
          <p:cNvSpPr/>
          <p:nvPr/>
        </p:nvSpPr>
        <p:spPr>
          <a:xfrm>
            <a:off x="5445211" y="2157995"/>
            <a:ext cx="32457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A Tarefa 2 tem maior prioridade que a Tarefa 1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211" y="4163646"/>
            <a:ext cx="2726724" cy="141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9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Analisando o Estado ‘</a:t>
            </a:r>
            <a:r>
              <a:rPr lang="pt-BR" dirty="0" err="1" smtClean="0"/>
              <a:t>Not</a:t>
            </a:r>
            <a:r>
              <a:rPr lang="pt-BR" dirty="0" smtClean="0"/>
              <a:t> </a:t>
            </a:r>
            <a:r>
              <a:rPr lang="pt-BR" dirty="0" err="1" smtClean="0"/>
              <a:t>Running</a:t>
            </a:r>
            <a:r>
              <a:rPr lang="pt-BR" dirty="0" smtClean="0"/>
              <a:t>’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44778" y="1825625"/>
            <a:ext cx="4470571" cy="4351338"/>
          </a:xfrm>
        </p:spPr>
        <p:txBody>
          <a:bodyPr>
            <a:normAutofit/>
          </a:bodyPr>
          <a:lstStyle/>
          <a:p>
            <a:r>
              <a:rPr lang="pt-BR" sz="1800" dirty="0"/>
              <a:t>Para tornar as tarefas úteis, elas devem ser reescritas para serem </a:t>
            </a:r>
            <a:r>
              <a:rPr lang="pt-BR" sz="1800" b="1" dirty="0"/>
              <a:t>orientadas por eventos</a:t>
            </a:r>
            <a:r>
              <a:rPr lang="pt-BR" sz="1800" dirty="0"/>
              <a:t>.</a:t>
            </a:r>
          </a:p>
          <a:p>
            <a:r>
              <a:rPr lang="pt-BR" sz="1800" dirty="0"/>
              <a:t>Uma tarefa é acionada quando ocorre um evento e não é possível entrar no estado </a:t>
            </a:r>
            <a:r>
              <a:rPr lang="pt-BR" sz="1800" b="1" dirty="0" smtClean="0"/>
              <a:t>‘</a:t>
            </a:r>
            <a:r>
              <a:rPr lang="pt-BR" sz="1800" b="1" dirty="0" err="1" smtClean="0"/>
              <a:t>Running</a:t>
            </a:r>
            <a:r>
              <a:rPr lang="pt-BR" sz="1800" b="1" dirty="0" smtClean="0"/>
              <a:t>’</a:t>
            </a:r>
            <a:r>
              <a:rPr lang="pt-BR" sz="1800" dirty="0" smtClean="0"/>
              <a:t> </a:t>
            </a:r>
            <a:r>
              <a:rPr lang="pt-BR" sz="1800" dirty="0"/>
              <a:t>antes que o evento tenha ocorrido</a:t>
            </a:r>
            <a:r>
              <a:rPr lang="pt-BR" sz="1800" dirty="0" smtClean="0"/>
              <a:t>.</a:t>
            </a:r>
            <a:endParaRPr lang="pt-BR" sz="180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24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34" y="1944366"/>
            <a:ext cx="3521128" cy="411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8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Analisando o Estado ‘</a:t>
            </a:r>
            <a:r>
              <a:rPr lang="pt-BR" dirty="0" err="1" smtClean="0"/>
              <a:t>Not</a:t>
            </a:r>
            <a:r>
              <a:rPr lang="pt-BR" dirty="0" smtClean="0"/>
              <a:t> </a:t>
            </a:r>
            <a:r>
              <a:rPr lang="pt-BR" dirty="0" err="1" smtClean="0"/>
              <a:t>Running</a:t>
            </a:r>
            <a:r>
              <a:rPr lang="pt-BR" dirty="0" smtClean="0"/>
              <a:t>’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44778" y="1825625"/>
            <a:ext cx="44705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 smtClean="0"/>
              <a:t>Quando </a:t>
            </a:r>
            <a:r>
              <a:rPr lang="pt-BR" sz="1800" dirty="0"/>
              <a:t>uma tarefa está esperando por um evento, está </a:t>
            </a:r>
            <a:r>
              <a:rPr lang="pt-BR" sz="1800" dirty="0" smtClean="0"/>
              <a:t>bloqueada</a:t>
            </a:r>
            <a:endParaRPr lang="pt-BR" sz="1800" dirty="0"/>
          </a:p>
          <a:p>
            <a:r>
              <a:rPr lang="pt-BR" sz="1800" dirty="0"/>
              <a:t>Para tipos de eventos</a:t>
            </a:r>
          </a:p>
          <a:p>
            <a:r>
              <a:rPr lang="pt-BR" sz="1800" dirty="0"/>
              <a:t>Temporal - atrasos</a:t>
            </a:r>
          </a:p>
          <a:p>
            <a:r>
              <a:rPr lang="pt-BR" sz="1800" dirty="0"/>
              <a:t>Sincronização - Aguardando dados em uma fila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25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34" y="1944366"/>
            <a:ext cx="3521128" cy="411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1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Analisando o Estado ‘</a:t>
            </a:r>
            <a:r>
              <a:rPr lang="pt-BR" dirty="0" err="1" smtClean="0"/>
              <a:t>Not</a:t>
            </a:r>
            <a:r>
              <a:rPr lang="pt-BR" dirty="0" smtClean="0"/>
              <a:t> </a:t>
            </a:r>
            <a:r>
              <a:rPr lang="pt-BR" dirty="0" err="1" smtClean="0"/>
              <a:t>Running</a:t>
            </a:r>
            <a:r>
              <a:rPr lang="pt-BR" dirty="0" smtClean="0"/>
              <a:t>’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4555523"/>
            <a:ext cx="7886699" cy="16214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1800" b="1" dirty="0" smtClean="0"/>
          </a:p>
          <a:p>
            <a:pPr marL="0" indent="0">
              <a:buNone/>
            </a:pPr>
            <a:r>
              <a:rPr lang="pt-BR" sz="1800" b="1" dirty="0" err="1" smtClean="0"/>
              <a:t>vTaskDelay</a:t>
            </a:r>
            <a:r>
              <a:rPr lang="pt-BR" sz="1800" b="1" dirty="0" smtClean="0"/>
              <a:t> </a:t>
            </a:r>
            <a:r>
              <a:rPr lang="pt-BR" sz="1800" b="1" dirty="0"/>
              <a:t>() </a:t>
            </a:r>
            <a:r>
              <a:rPr lang="pt-BR" sz="1800" dirty="0"/>
              <a:t>coloca a tarefa no estado Bloqueado até que o período de atraso </a:t>
            </a:r>
            <a:r>
              <a:rPr lang="pt-BR" sz="1800" dirty="0" smtClean="0"/>
              <a:t>expirar.</a:t>
            </a:r>
            <a:endParaRPr lang="pt-BR" sz="1800" dirty="0"/>
          </a:p>
          <a:p>
            <a:pPr marL="0" indent="0">
              <a:buNone/>
            </a:pPr>
            <a:r>
              <a:rPr lang="pt-BR" sz="1800" b="1" dirty="0" err="1"/>
              <a:t>void</a:t>
            </a:r>
            <a:r>
              <a:rPr lang="pt-BR" sz="1800" b="1" dirty="0"/>
              <a:t> </a:t>
            </a:r>
            <a:r>
              <a:rPr lang="pt-BR" sz="1800" b="1" dirty="0" err="1" smtClean="0"/>
              <a:t>vTaskDelay</a:t>
            </a:r>
            <a:r>
              <a:rPr lang="pt-BR" sz="1800" b="1" dirty="0" smtClean="0"/>
              <a:t> (</a:t>
            </a:r>
            <a:r>
              <a:rPr lang="pt-BR" sz="1800" b="1" dirty="0" err="1" smtClean="0"/>
              <a:t>portTickType</a:t>
            </a:r>
            <a:r>
              <a:rPr lang="pt-BR" sz="1800" b="1" dirty="0" smtClean="0"/>
              <a:t> </a:t>
            </a:r>
            <a:r>
              <a:rPr lang="pt-BR" sz="1800" b="1" dirty="0" err="1"/>
              <a:t>xTicksToDelay</a:t>
            </a:r>
            <a:r>
              <a:rPr lang="pt-BR" sz="1800" b="1" dirty="0"/>
              <a:t>)</a:t>
            </a:r>
            <a:r>
              <a:rPr lang="pt-BR" sz="1800" dirty="0"/>
              <a:t>;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26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1" y="1707165"/>
            <a:ext cx="82962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8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"/>
          <a:stretch/>
        </p:blipFill>
        <p:spPr>
          <a:xfrm>
            <a:off x="184150" y="2518341"/>
            <a:ext cx="5591435" cy="341573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Analisando o Estado ‘</a:t>
            </a:r>
            <a:r>
              <a:rPr lang="pt-BR" dirty="0" err="1" smtClean="0"/>
              <a:t>Not</a:t>
            </a:r>
            <a:r>
              <a:rPr lang="pt-BR" dirty="0" smtClean="0"/>
              <a:t> </a:t>
            </a:r>
            <a:r>
              <a:rPr lang="pt-BR" dirty="0" err="1" smtClean="0"/>
              <a:t>Running</a:t>
            </a:r>
            <a:r>
              <a:rPr lang="pt-BR" dirty="0" smtClean="0"/>
              <a:t>’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80338" y="2109846"/>
            <a:ext cx="3235011" cy="40671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1800" b="1" dirty="0" smtClean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27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87893" y="5231809"/>
            <a:ext cx="2810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1- Tarefa 2 tem a maior prioridade e é executada primeiro. Executa o </a:t>
            </a:r>
            <a:r>
              <a:rPr lang="pt-BR" sz="900" dirty="0" err="1" smtClean="0"/>
              <a:t>print</a:t>
            </a:r>
            <a:r>
              <a:rPr lang="pt-BR" sz="900" dirty="0" smtClean="0"/>
              <a:t> e chama o </a:t>
            </a:r>
            <a:r>
              <a:rPr lang="pt-BR" sz="900" b="1" dirty="0" err="1" smtClean="0"/>
              <a:t>vTaskDelay</a:t>
            </a:r>
            <a:r>
              <a:rPr lang="pt-BR" sz="900" b="1" dirty="0" smtClean="0"/>
              <a:t> ()</a:t>
            </a:r>
            <a:r>
              <a:rPr lang="pt-BR" sz="900" dirty="0" smtClean="0"/>
              <a:t>. Entrando no estado bloqueio permitindo que outras tarefas com menor prioridade sejam executadas</a:t>
            </a:r>
            <a:endParaRPr lang="pt-BR" sz="9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54239" y="3793784"/>
            <a:ext cx="101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Tarefa 2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54239" y="3356004"/>
            <a:ext cx="101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70C0"/>
                </a:solidFill>
              </a:rPr>
              <a:t>Tarefa 1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106503" y="471602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t1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509959" y="471602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t2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905725" y="471602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t3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967556" y="4716028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Time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728792" y="424374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ldle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332687" y="471602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tn</a:t>
            </a:r>
            <a:endParaRPr lang="pt-BR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417679" y="2656004"/>
            <a:ext cx="22442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2- A Tarefa 2 executa o </a:t>
            </a:r>
            <a:r>
              <a:rPr lang="pt-BR" sz="900" dirty="0" err="1" smtClean="0"/>
              <a:t>print</a:t>
            </a:r>
            <a:r>
              <a:rPr lang="pt-BR" sz="900" dirty="0" smtClean="0"/>
              <a:t> e entra       em estado de bloqueio fazendo chamada do </a:t>
            </a:r>
            <a:r>
              <a:rPr lang="pt-BR" sz="900" b="1" dirty="0" err="1" smtClean="0"/>
              <a:t>vTaskDelay</a:t>
            </a:r>
            <a:r>
              <a:rPr lang="pt-BR" sz="900" b="1" dirty="0" smtClean="0"/>
              <a:t> ()</a:t>
            </a:r>
            <a:r>
              <a:rPr lang="pt-BR" sz="900" dirty="0" smtClean="0"/>
              <a:t>.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50194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/>
          <a:stretch/>
        </p:blipFill>
        <p:spPr>
          <a:xfrm>
            <a:off x="133350" y="2516304"/>
            <a:ext cx="5624096" cy="34164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Analisando o Estado ‘</a:t>
            </a:r>
            <a:r>
              <a:rPr lang="pt-BR" dirty="0" err="1" smtClean="0"/>
              <a:t>Not</a:t>
            </a:r>
            <a:r>
              <a:rPr lang="pt-BR" dirty="0" smtClean="0"/>
              <a:t> </a:t>
            </a:r>
            <a:r>
              <a:rPr lang="pt-BR" dirty="0" err="1" smtClean="0"/>
              <a:t>Running</a:t>
            </a:r>
            <a:r>
              <a:rPr lang="pt-BR" dirty="0" smtClean="0"/>
              <a:t>’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36695" y="2109846"/>
            <a:ext cx="3678655" cy="4067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/>
              <a:t>Deve sempre haver pelo menos uma tarefa que possa entrar no estado </a:t>
            </a:r>
            <a:r>
              <a:rPr lang="pt-BR" sz="1800" dirty="0" err="1"/>
              <a:t>Running</a:t>
            </a:r>
            <a:r>
              <a:rPr lang="pt-BR" sz="1800" dirty="0" smtClean="0"/>
              <a:t>.</a:t>
            </a:r>
          </a:p>
          <a:p>
            <a:pPr marL="0" indent="0">
              <a:buNone/>
            </a:pPr>
            <a:r>
              <a:rPr lang="pt-BR" sz="1800" dirty="0" smtClean="0"/>
              <a:t>A </a:t>
            </a:r>
            <a:r>
              <a:rPr lang="pt-BR" sz="1800" dirty="0"/>
              <a:t>tarefa </a:t>
            </a:r>
            <a:r>
              <a:rPr lang="pt-BR" sz="1800" dirty="0" err="1" smtClean="0"/>
              <a:t>Idle</a:t>
            </a:r>
            <a:r>
              <a:rPr lang="pt-BR" sz="1800" dirty="0" smtClean="0"/>
              <a:t> é </a:t>
            </a:r>
            <a:r>
              <a:rPr lang="pt-BR" sz="1800" dirty="0"/>
              <a:t>criada automaticamente pelo </a:t>
            </a:r>
            <a:r>
              <a:rPr lang="pt-BR" sz="1800" dirty="0" err="1"/>
              <a:t>agendador</a:t>
            </a:r>
            <a:r>
              <a:rPr lang="pt-BR" sz="1800" dirty="0"/>
              <a:t> quando </a:t>
            </a:r>
            <a:r>
              <a:rPr lang="pt-BR" sz="1800" b="1" dirty="0" err="1"/>
              <a:t>vTaskStartScheduler</a:t>
            </a:r>
            <a:r>
              <a:rPr lang="pt-BR" sz="1800" b="1" dirty="0"/>
              <a:t> () </a:t>
            </a:r>
            <a:r>
              <a:rPr lang="pt-BR" sz="1800" dirty="0"/>
              <a:t>é chamado.</a:t>
            </a:r>
            <a:endParaRPr lang="pt-BR" sz="1800" dirty="0" smtClean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28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87893" y="5231809"/>
            <a:ext cx="2810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1- Tarefa 2 tem a maior prioridade e é executada primeiro. Executa o </a:t>
            </a:r>
            <a:r>
              <a:rPr lang="pt-BR" sz="900" dirty="0" err="1" smtClean="0"/>
              <a:t>print</a:t>
            </a:r>
            <a:r>
              <a:rPr lang="pt-BR" sz="900" dirty="0" smtClean="0"/>
              <a:t> e chama o </a:t>
            </a:r>
            <a:r>
              <a:rPr lang="pt-BR" sz="900" b="1" dirty="0" err="1" smtClean="0"/>
              <a:t>vTaskDelay</a:t>
            </a:r>
            <a:r>
              <a:rPr lang="pt-BR" sz="900" b="1" dirty="0" smtClean="0"/>
              <a:t> ()</a:t>
            </a:r>
            <a:r>
              <a:rPr lang="pt-BR" sz="900" dirty="0" smtClean="0"/>
              <a:t>. Entrando no estado bloqueio permitindo que outras tarefas com menor prioridade sejam executadas</a:t>
            </a:r>
            <a:endParaRPr lang="pt-BR" sz="9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54239" y="3793784"/>
            <a:ext cx="101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Tarefa 2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54239" y="3356004"/>
            <a:ext cx="101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70C0"/>
                </a:solidFill>
              </a:rPr>
              <a:t>Tarefa 1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106503" y="471602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t1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509959" y="471602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t2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905725" y="471602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t3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967556" y="4716028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Time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728792" y="424374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ldle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332687" y="471602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tn</a:t>
            </a:r>
            <a:endParaRPr lang="pt-BR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417679" y="2656004"/>
            <a:ext cx="22442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2- A Tarefa 2 executa o </a:t>
            </a:r>
            <a:r>
              <a:rPr lang="pt-BR" sz="900" dirty="0" err="1" smtClean="0"/>
              <a:t>print</a:t>
            </a:r>
            <a:r>
              <a:rPr lang="pt-BR" sz="900" dirty="0" smtClean="0"/>
              <a:t> e entra       em estado de bloqueio fazendo chamada do </a:t>
            </a:r>
            <a:r>
              <a:rPr lang="pt-BR" sz="900" b="1" dirty="0" err="1" smtClean="0"/>
              <a:t>vTaskDelay</a:t>
            </a:r>
            <a:r>
              <a:rPr lang="pt-BR" sz="900" b="1" dirty="0" smtClean="0"/>
              <a:t> ()</a:t>
            </a:r>
            <a:r>
              <a:rPr lang="pt-BR" sz="900" dirty="0" smtClean="0"/>
              <a:t>.</a:t>
            </a:r>
            <a:endParaRPr lang="pt-BR" sz="9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3063393" y="5329117"/>
            <a:ext cx="23010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3 – Neste </a:t>
            </a:r>
            <a:r>
              <a:rPr lang="pt-BR" sz="900" dirty="0" err="1" smtClean="0"/>
              <a:t>pont</a:t>
            </a:r>
            <a:r>
              <a:rPr lang="pt-BR" sz="900" dirty="0" smtClean="0"/>
              <a:t> ambas tarefas estão em estado de bloqueio, portanto a tarefa de espera </a:t>
            </a:r>
            <a:r>
              <a:rPr lang="pt-BR" sz="900" b="1" dirty="0" err="1" smtClean="0"/>
              <a:t>Idle</a:t>
            </a:r>
            <a:r>
              <a:rPr lang="pt-BR" sz="900" dirty="0" smtClean="0"/>
              <a:t> é executada</a:t>
            </a:r>
            <a:endParaRPr lang="pt-BR" sz="900" b="1" dirty="0"/>
          </a:p>
        </p:txBody>
      </p:sp>
    </p:spTree>
    <p:extLst>
      <p:ext uri="{BB962C8B-B14F-4D97-AF65-F5344CB8AC3E}">
        <p14:creationId xmlns:p14="http://schemas.microsoft.com/office/powerpoint/2010/main" val="312050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"/>
          <a:stretch/>
        </p:blipFill>
        <p:spPr>
          <a:xfrm>
            <a:off x="132347" y="2511484"/>
            <a:ext cx="5622196" cy="34164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Analisando o Estado ‘</a:t>
            </a:r>
            <a:r>
              <a:rPr lang="pt-BR" dirty="0" err="1" smtClean="0"/>
              <a:t>Not</a:t>
            </a:r>
            <a:r>
              <a:rPr lang="pt-BR" dirty="0" smtClean="0"/>
              <a:t> </a:t>
            </a:r>
            <a:r>
              <a:rPr lang="pt-BR" dirty="0" err="1" smtClean="0"/>
              <a:t>Running</a:t>
            </a:r>
            <a:r>
              <a:rPr lang="pt-BR" dirty="0" smtClean="0"/>
              <a:t>’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22495" y="2109846"/>
            <a:ext cx="3233924" cy="4067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 smtClean="0"/>
              <a:t>Implementação mais eficiente de tarefas. </a:t>
            </a:r>
            <a:endParaRPr lang="pt-BR" sz="1800" dirty="0"/>
          </a:p>
          <a:p>
            <a:pPr marL="0" indent="0">
              <a:buNone/>
            </a:pPr>
            <a:r>
              <a:rPr lang="pt-BR" sz="1800" dirty="0" smtClean="0"/>
              <a:t>Menos Uso do processador.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29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87893" y="5231809"/>
            <a:ext cx="2810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1- Tarefa 2 tem a maior prioridade e é executada primeiro. Executa o </a:t>
            </a:r>
            <a:r>
              <a:rPr lang="pt-BR" sz="900" dirty="0" err="1" smtClean="0"/>
              <a:t>print</a:t>
            </a:r>
            <a:r>
              <a:rPr lang="pt-BR" sz="900" dirty="0" smtClean="0"/>
              <a:t> e chama o </a:t>
            </a:r>
            <a:r>
              <a:rPr lang="pt-BR" sz="900" b="1" dirty="0" err="1" smtClean="0"/>
              <a:t>vTaskDelay</a:t>
            </a:r>
            <a:r>
              <a:rPr lang="pt-BR" sz="900" b="1" dirty="0" smtClean="0"/>
              <a:t> ()</a:t>
            </a:r>
            <a:r>
              <a:rPr lang="pt-BR" sz="900" dirty="0" smtClean="0"/>
              <a:t>. Entrando no estado bloqueio permitindo que outras tarefas com menor prioridade sejam executadas</a:t>
            </a:r>
            <a:endParaRPr lang="pt-BR" sz="9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54239" y="3793784"/>
            <a:ext cx="101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Tarefa 2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54239" y="3356004"/>
            <a:ext cx="101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70C0"/>
                </a:solidFill>
              </a:rPr>
              <a:t>Tarefa 1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106503" y="471602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t1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509959" y="471602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t2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905725" y="471602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t3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967556" y="4716028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Time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728792" y="424374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ldle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332687" y="471602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tn</a:t>
            </a:r>
            <a:endParaRPr lang="pt-BR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417679" y="2656004"/>
            <a:ext cx="22442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2- A Tarefa 2 executa o </a:t>
            </a:r>
            <a:r>
              <a:rPr lang="pt-BR" sz="900" dirty="0" err="1" smtClean="0"/>
              <a:t>print</a:t>
            </a:r>
            <a:r>
              <a:rPr lang="pt-BR" sz="900" dirty="0" smtClean="0"/>
              <a:t> e entra       em estado de bloqueio fazendo chamada do </a:t>
            </a:r>
            <a:r>
              <a:rPr lang="pt-BR" sz="900" b="1" dirty="0" err="1" smtClean="0"/>
              <a:t>vTaskDelay</a:t>
            </a:r>
            <a:r>
              <a:rPr lang="pt-BR" sz="900" b="1" dirty="0" smtClean="0"/>
              <a:t> ()</a:t>
            </a:r>
            <a:r>
              <a:rPr lang="pt-BR" sz="900" dirty="0" smtClean="0"/>
              <a:t>.</a:t>
            </a:r>
            <a:endParaRPr lang="pt-BR" sz="9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3063393" y="5329117"/>
            <a:ext cx="23010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3 – Neste ponto ambas tarefas estão em estado de bloqueio, portanto a tarefa de espera </a:t>
            </a:r>
            <a:r>
              <a:rPr lang="pt-BR" sz="900" b="1" dirty="0" err="1" smtClean="0"/>
              <a:t>Idle</a:t>
            </a:r>
            <a:r>
              <a:rPr lang="pt-BR" sz="900" dirty="0" smtClean="0"/>
              <a:t> é executada</a:t>
            </a:r>
            <a:endParaRPr lang="pt-BR" sz="900" b="1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656704" y="2646314"/>
            <a:ext cx="27506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4 – Quando o </a:t>
            </a:r>
            <a:r>
              <a:rPr lang="pt-BR" sz="900" dirty="0" err="1" smtClean="0"/>
              <a:t>delay</a:t>
            </a:r>
            <a:r>
              <a:rPr lang="pt-BR" sz="900" dirty="0" smtClean="0"/>
              <a:t> expira o </a:t>
            </a:r>
            <a:r>
              <a:rPr lang="pt-BR" sz="900" dirty="0" err="1" smtClean="0"/>
              <a:t>agendador</a:t>
            </a:r>
            <a:r>
              <a:rPr lang="pt-BR" sz="900" dirty="0" smtClean="0"/>
              <a:t> coloca as tarefas de novo no estado </a:t>
            </a:r>
            <a:r>
              <a:rPr lang="pt-BR" sz="900" dirty="0" err="1" smtClean="0"/>
              <a:t>ready</a:t>
            </a:r>
            <a:r>
              <a:rPr lang="pt-BR" sz="900" dirty="0" smtClean="0"/>
              <a:t> para serem executadas de novo e continuar com o ciclo.</a:t>
            </a:r>
            <a:endParaRPr lang="pt-BR" sz="900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495" y="3590668"/>
            <a:ext cx="2437009" cy="214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Tempo Real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b="1" dirty="0"/>
              <a:t>Sistema computacional em tempo real: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smtClean="0"/>
              <a:t>Deve </a:t>
            </a:r>
            <a:r>
              <a:rPr lang="pt-BR" dirty="0"/>
              <a:t>reagir a estímulos do </a:t>
            </a:r>
            <a:r>
              <a:rPr lang="pt-BR" dirty="0" smtClean="0"/>
              <a:t>ambiente controlado </a:t>
            </a:r>
            <a:r>
              <a:rPr lang="pt-BR" dirty="0"/>
              <a:t>com um intervalo ditado </a:t>
            </a:r>
            <a:r>
              <a:rPr lang="pt-BR" dirty="0" smtClean="0"/>
              <a:t>pelo ambiente</a:t>
            </a:r>
            <a:r>
              <a:rPr lang="pt-BR" dirty="0"/>
              <a:t>;</a:t>
            </a:r>
          </a:p>
          <a:p>
            <a:r>
              <a:rPr lang="pt-BR" b="1" dirty="0" smtClean="0"/>
              <a:t>Deadline</a:t>
            </a:r>
          </a:p>
          <a:p>
            <a:pPr marL="0" indent="0">
              <a:buNone/>
            </a:pPr>
            <a:r>
              <a:rPr lang="pt-BR" dirty="0" smtClean="0"/>
              <a:t>	Instante </a:t>
            </a:r>
            <a:r>
              <a:rPr lang="pt-BR" dirty="0"/>
              <a:t>de tempo em que um </a:t>
            </a:r>
            <a:r>
              <a:rPr lang="pt-BR" dirty="0" smtClean="0"/>
              <a:t>resultado deve </a:t>
            </a:r>
            <a:r>
              <a:rPr lang="pt-BR" dirty="0"/>
              <a:t>ser </a:t>
            </a:r>
            <a:r>
              <a:rPr lang="pt-BR" dirty="0" smtClean="0"/>
              <a:t>produzido;</a:t>
            </a:r>
            <a:endParaRPr lang="pt-BR" dirty="0"/>
          </a:p>
          <a:p>
            <a:r>
              <a:rPr lang="pt-BR" b="1" i="1" dirty="0" smtClean="0"/>
              <a:t>Soft </a:t>
            </a:r>
            <a:r>
              <a:rPr lang="pt-BR" b="1" i="1" dirty="0"/>
              <a:t>real-time: </a:t>
            </a:r>
            <a:r>
              <a:rPr lang="pt-BR" dirty="0"/>
              <a:t>tolerância no deadline;</a:t>
            </a:r>
          </a:p>
          <a:p>
            <a:r>
              <a:rPr lang="pt-BR" b="1" i="1" dirty="0" smtClean="0"/>
              <a:t>Hard </a:t>
            </a:r>
            <a:r>
              <a:rPr lang="pt-BR" b="1" i="1" dirty="0"/>
              <a:t>real-time</a:t>
            </a:r>
            <a:r>
              <a:rPr lang="pt-BR" dirty="0"/>
              <a:t>: não há tolerância para </a:t>
            </a:r>
            <a:r>
              <a:rPr lang="pt-BR" dirty="0" smtClean="0"/>
              <a:t>o atraso</a:t>
            </a:r>
            <a:r>
              <a:rPr lang="pt-BR" dirty="0"/>
              <a:t>.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Introdução a 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930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Analisando o Estado ‘</a:t>
            </a:r>
            <a:r>
              <a:rPr lang="pt-BR" dirty="0" err="1" smtClean="0"/>
              <a:t>Not</a:t>
            </a:r>
            <a:r>
              <a:rPr lang="pt-BR" dirty="0" smtClean="0"/>
              <a:t> </a:t>
            </a:r>
            <a:r>
              <a:rPr lang="pt-BR" dirty="0" err="1" smtClean="0"/>
              <a:t>Running</a:t>
            </a:r>
            <a:r>
              <a:rPr lang="pt-BR" dirty="0" smtClean="0"/>
              <a:t>’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86300" y="2109846"/>
            <a:ext cx="4070119" cy="4067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/>
              <a:t>O Estado Suspenso também é um </a:t>
            </a:r>
            <a:r>
              <a:rPr lang="pt-BR" sz="1800" dirty="0" err="1"/>
              <a:t>subestado</a:t>
            </a:r>
            <a:r>
              <a:rPr lang="pt-BR" sz="1800" dirty="0"/>
              <a:t> de </a:t>
            </a:r>
            <a:r>
              <a:rPr lang="pt-BR" sz="1800" dirty="0" smtClean="0"/>
              <a:t>‘</a:t>
            </a:r>
            <a:r>
              <a:rPr lang="pt-BR" sz="1800" dirty="0" err="1" smtClean="0"/>
              <a:t>Not</a:t>
            </a:r>
            <a:r>
              <a:rPr lang="pt-BR" sz="1800" dirty="0" smtClean="0"/>
              <a:t> </a:t>
            </a:r>
            <a:r>
              <a:rPr lang="pt-BR" sz="1800" dirty="0" err="1" smtClean="0"/>
              <a:t>Running</a:t>
            </a:r>
            <a:r>
              <a:rPr lang="pt-BR" sz="1800" dirty="0" smtClean="0"/>
              <a:t>’.</a:t>
            </a:r>
            <a:endParaRPr lang="pt-BR" sz="1800" dirty="0"/>
          </a:p>
          <a:p>
            <a:pPr marL="0" indent="0">
              <a:buNone/>
            </a:pPr>
            <a:r>
              <a:rPr lang="pt-BR" sz="1800" dirty="0"/>
              <a:t>Tarefas no estado suspenso não estão disponíveis para o </a:t>
            </a:r>
            <a:r>
              <a:rPr lang="pt-BR" sz="1800" dirty="0" err="1"/>
              <a:t>agendador</a:t>
            </a:r>
            <a:r>
              <a:rPr lang="pt-BR" sz="1800" dirty="0"/>
              <a:t>. </a:t>
            </a:r>
            <a:endParaRPr lang="pt-BR" sz="1800" dirty="0" smtClean="0"/>
          </a:p>
          <a:p>
            <a:pPr marL="0" indent="0">
              <a:buNone/>
            </a:pPr>
            <a:r>
              <a:rPr lang="pt-BR" sz="1800" dirty="0" smtClean="0"/>
              <a:t>API </a:t>
            </a:r>
            <a:r>
              <a:rPr lang="pt-BR" sz="1800" dirty="0" err="1"/>
              <a:t>vTaskSuspend</a:t>
            </a:r>
            <a:r>
              <a:rPr lang="pt-BR" sz="1800" dirty="0"/>
              <a:t> </a:t>
            </a:r>
            <a:r>
              <a:rPr lang="pt-BR" sz="1800" dirty="0" smtClean="0"/>
              <a:t>() </a:t>
            </a:r>
          </a:p>
          <a:p>
            <a:pPr marL="0" indent="0">
              <a:buNone/>
            </a:pPr>
            <a:r>
              <a:rPr lang="pt-BR" sz="1800" dirty="0" smtClean="0"/>
              <a:t>API </a:t>
            </a:r>
            <a:r>
              <a:rPr lang="pt-BR" sz="1800" dirty="0" err="1"/>
              <a:t>vTaskResume</a:t>
            </a:r>
            <a:r>
              <a:rPr lang="pt-BR" sz="1800" dirty="0"/>
              <a:t> () ou </a:t>
            </a:r>
            <a:r>
              <a:rPr lang="pt-BR" sz="1800" dirty="0" err="1"/>
              <a:t>xTaskResumeFromISR</a:t>
            </a:r>
            <a:r>
              <a:rPr lang="pt-BR" sz="1800" dirty="0"/>
              <a:t> ().</a:t>
            </a:r>
          </a:p>
          <a:p>
            <a:pPr marL="0" indent="0">
              <a:buNone/>
            </a:pPr>
            <a:r>
              <a:rPr lang="pt-BR" sz="1800" dirty="0"/>
              <a:t>A </a:t>
            </a:r>
            <a:r>
              <a:rPr lang="pt-BR" sz="1800" dirty="0" smtClean="0"/>
              <a:t>maioria das aplicações não </a:t>
            </a:r>
            <a:r>
              <a:rPr lang="pt-BR" sz="1800" dirty="0"/>
              <a:t>usa o estado Suspenso.</a:t>
            </a:r>
            <a:endParaRPr lang="pt-BR" sz="1800" dirty="0" smtClean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30</a:t>
            </a:fld>
            <a:endParaRPr lang="pt-BR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34" y="1944366"/>
            <a:ext cx="3521128" cy="411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6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Executando Tarefas Periódicas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Usar </a:t>
            </a:r>
            <a:r>
              <a:rPr lang="pt-BR" b="1" dirty="0" err="1" smtClean="0"/>
              <a:t>vTaskDelay</a:t>
            </a:r>
            <a:r>
              <a:rPr lang="pt-BR" b="1" dirty="0" smtClean="0"/>
              <a:t>() </a:t>
            </a:r>
            <a:r>
              <a:rPr lang="pt-BR" dirty="0" smtClean="0"/>
              <a:t>não garante o período no qual uma tarefa será executada. Esta apenas indica o numero de interrupções </a:t>
            </a:r>
            <a:r>
              <a:rPr lang="pt-BR" dirty="0" err="1" smtClean="0"/>
              <a:t>Tick</a:t>
            </a:r>
            <a:r>
              <a:rPr lang="pt-BR" dirty="0" smtClean="0"/>
              <a:t> que está se manterá em estado de bloqueio.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Os parâmetros de </a:t>
            </a:r>
            <a:r>
              <a:rPr lang="pt-BR" b="1" dirty="0" err="1" smtClean="0"/>
              <a:t>vTaskDelayUntil</a:t>
            </a:r>
            <a:r>
              <a:rPr lang="pt-BR" b="1" dirty="0" smtClean="0"/>
              <a:t>() </a:t>
            </a:r>
            <a:r>
              <a:rPr lang="pt-BR" dirty="0" smtClean="0"/>
              <a:t>especifica a quantidade exata de </a:t>
            </a:r>
            <a:r>
              <a:rPr lang="pt-BR" dirty="0" err="1" smtClean="0"/>
              <a:t>Ticks</a:t>
            </a:r>
            <a:r>
              <a:rPr lang="pt-BR" dirty="0" smtClean="0"/>
              <a:t> na qual uma tarefa será chamada depois de um estado de bloqueio.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31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458330"/>
            <a:ext cx="8128000" cy="10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0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Combinando Tarefas Periódicas e Continuas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32</a:t>
            </a:fld>
            <a:endParaRPr lang="pt-BR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759" y="1825625"/>
            <a:ext cx="69084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2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Combinando Tarefas Periódicas e Continuas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33</a:t>
            </a:fld>
            <a:endParaRPr lang="pt-BR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59" y="1762460"/>
            <a:ext cx="6426141" cy="4959016"/>
          </a:xfrm>
        </p:spPr>
      </p:pic>
      <p:sp>
        <p:nvSpPr>
          <p:cNvPr id="8" name="CaixaDeTexto 7"/>
          <p:cNvSpPr txBox="1"/>
          <p:nvPr/>
        </p:nvSpPr>
        <p:spPr>
          <a:xfrm>
            <a:off x="2108200" y="2859204"/>
            <a:ext cx="17145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1 – A tarefa continua 1 é executada por todo o período de </a:t>
            </a:r>
            <a:r>
              <a:rPr lang="pt-BR" sz="900" dirty="0" err="1" smtClean="0"/>
              <a:t>Tick</a:t>
            </a:r>
            <a:endParaRPr lang="pt-BR" sz="9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793875" y="5691304"/>
            <a:ext cx="23431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2 – Na interrupção </a:t>
            </a:r>
            <a:r>
              <a:rPr lang="pt-BR" sz="900" dirty="0" err="1" smtClean="0"/>
              <a:t>Tick</a:t>
            </a:r>
            <a:r>
              <a:rPr lang="pt-BR" sz="900" dirty="0" smtClean="0"/>
              <a:t>, o </a:t>
            </a:r>
            <a:r>
              <a:rPr lang="pt-BR" sz="900" dirty="0" err="1" smtClean="0"/>
              <a:t>kernel</a:t>
            </a:r>
            <a:r>
              <a:rPr lang="pt-BR" sz="900" dirty="0" smtClean="0"/>
              <a:t> escolhe a tarefa continua 2 dado que esta tem a mesma prioridade que a tarefa 1. Isto é, as tarefas 1 e 2 compartilham o tempo de execução no processador</a:t>
            </a:r>
            <a:endParaRPr lang="pt-BR" sz="9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181475" y="5811954"/>
            <a:ext cx="17494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3 – No tempo t3, a interrupção </a:t>
            </a:r>
            <a:r>
              <a:rPr lang="pt-BR" sz="900" dirty="0" err="1" smtClean="0"/>
              <a:t>Tick</a:t>
            </a:r>
            <a:r>
              <a:rPr lang="pt-BR" sz="900" dirty="0" smtClean="0"/>
              <a:t> é executada voltando para a tarefa 1</a:t>
            </a:r>
            <a:endParaRPr lang="pt-BR" sz="9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717800" y="1855930"/>
            <a:ext cx="32131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4 – Em t5 a interrupção </a:t>
            </a:r>
            <a:r>
              <a:rPr lang="pt-BR" sz="900" dirty="0" err="1" smtClean="0"/>
              <a:t>Tick</a:t>
            </a:r>
            <a:r>
              <a:rPr lang="pt-BR" sz="900" dirty="0" smtClean="0"/>
              <a:t> encontra que o período da função periódica há expirado, daí, muda-se o estado da função periódica para </a:t>
            </a:r>
            <a:r>
              <a:rPr lang="pt-BR" sz="900" dirty="0" err="1" smtClean="0"/>
              <a:t>ready</a:t>
            </a:r>
            <a:r>
              <a:rPr lang="pt-BR" sz="900" dirty="0" smtClean="0"/>
              <a:t>. Dado que esta é de prioridade maior, é executada encima de qualquer função continua para logo chamar o </a:t>
            </a:r>
            <a:r>
              <a:rPr lang="pt-BR" sz="900" b="1" dirty="0" err="1" smtClean="0"/>
              <a:t>vTaskDelayUntil</a:t>
            </a:r>
            <a:r>
              <a:rPr lang="pt-BR" sz="900" b="1" dirty="0" smtClean="0"/>
              <a:t>()</a:t>
            </a:r>
            <a:r>
              <a:rPr lang="pt-BR" sz="900" dirty="0"/>
              <a:t>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4743450" y="2744310"/>
            <a:ext cx="17145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5 – Quando a tarefa periódica é bloqueada, neste momento o </a:t>
            </a:r>
            <a:r>
              <a:rPr lang="pt-BR" sz="900" dirty="0" err="1" smtClean="0"/>
              <a:t>agendador</a:t>
            </a:r>
            <a:r>
              <a:rPr lang="pt-BR" sz="900" dirty="0" smtClean="0"/>
              <a:t> deve decidir de novo para qual tarefa deve voltar neste momento</a:t>
            </a:r>
            <a:endParaRPr lang="pt-BR" sz="9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5467119" y="4175679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Dado que sempre tem tarefas com maior prioridade em execução, a tarefa de </a:t>
            </a:r>
            <a:r>
              <a:rPr lang="pt-BR" sz="900" dirty="0" err="1" smtClean="0"/>
              <a:t>Idle</a:t>
            </a:r>
            <a:r>
              <a:rPr lang="pt-BR" sz="900" dirty="0" smtClean="0"/>
              <a:t> nunca é executada.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28132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Outras funções relacionadas a Tarefas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600" dirty="0" err="1"/>
              <a:t>void</a:t>
            </a:r>
            <a:r>
              <a:rPr lang="pt-BR" sz="1600" dirty="0"/>
              <a:t> </a:t>
            </a:r>
            <a:r>
              <a:rPr lang="pt-BR" sz="1600" b="1" dirty="0" err="1"/>
              <a:t>vTaskPrioritySet</a:t>
            </a:r>
            <a:r>
              <a:rPr lang="pt-BR" sz="1600" dirty="0"/>
              <a:t> (</a:t>
            </a:r>
            <a:r>
              <a:rPr lang="pt-BR" sz="1600" dirty="0" err="1"/>
              <a:t>TaskHandle_t</a:t>
            </a:r>
            <a:r>
              <a:rPr lang="pt-BR" sz="1600" dirty="0"/>
              <a:t> </a:t>
            </a:r>
            <a:r>
              <a:rPr lang="pt-BR" sz="1600" dirty="0" err="1"/>
              <a:t>pxTask</a:t>
            </a:r>
            <a:r>
              <a:rPr lang="pt-BR" sz="1600" dirty="0"/>
              <a:t>, </a:t>
            </a:r>
            <a:r>
              <a:rPr lang="pt-BR" sz="1600" dirty="0" err="1"/>
              <a:t>UbaseType_t</a:t>
            </a:r>
            <a:r>
              <a:rPr lang="pt-BR" sz="1600" dirty="0"/>
              <a:t> </a:t>
            </a:r>
            <a:r>
              <a:rPr lang="pt-BR" sz="1600" dirty="0" err="1"/>
              <a:t>uxNewPriority</a:t>
            </a:r>
            <a:r>
              <a:rPr lang="pt-BR" sz="1600" dirty="0"/>
              <a:t>);</a:t>
            </a:r>
          </a:p>
          <a:p>
            <a:pPr lvl="1"/>
            <a:r>
              <a:rPr lang="pt-BR" sz="1400" dirty="0" err="1"/>
              <a:t>pxTask</a:t>
            </a:r>
            <a:r>
              <a:rPr lang="pt-BR" sz="1400" dirty="0"/>
              <a:t>: O </a:t>
            </a:r>
            <a:r>
              <a:rPr lang="pt-BR" sz="1400" dirty="0" err="1" smtClean="0"/>
              <a:t>handle</a:t>
            </a:r>
            <a:r>
              <a:rPr lang="pt-BR" sz="1400" dirty="0" smtClean="0"/>
              <a:t> </a:t>
            </a:r>
            <a:r>
              <a:rPr lang="pt-BR" sz="1400" dirty="0"/>
              <a:t>da tarefa (último parâmetro da função </a:t>
            </a:r>
            <a:r>
              <a:rPr lang="pt-BR" sz="1400" b="1" dirty="0" err="1"/>
              <a:t>taskCreate</a:t>
            </a:r>
            <a:r>
              <a:rPr lang="pt-BR" sz="1400" dirty="0"/>
              <a:t>)</a:t>
            </a:r>
          </a:p>
          <a:p>
            <a:pPr lvl="1"/>
            <a:r>
              <a:rPr lang="pt-BR" sz="1400" dirty="0" err="1"/>
              <a:t>uxNewPriority</a:t>
            </a:r>
            <a:r>
              <a:rPr lang="pt-BR" sz="1400" dirty="0"/>
              <a:t>: Nova prioridade a ser definida</a:t>
            </a:r>
          </a:p>
          <a:p>
            <a:r>
              <a:rPr lang="pt-BR" sz="1600" dirty="0" err="1"/>
              <a:t>UbaseType_t</a:t>
            </a:r>
            <a:r>
              <a:rPr lang="pt-BR" sz="1600" dirty="0"/>
              <a:t> </a:t>
            </a:r>
            <a:r>
              <a:rPr lang="pt-BR" sz="1600" b="1" dirty="0" err="1"/>
              <a:t>uxTaskPriorityGet</a:t>
            </a:r>
            <a:r>
              <a:rPr lang="pt-BR" sz="1600" b="1" dirty="0"/>
              <a:t> </a:t>
            </a:r>
            <a:r>
              <a:rPr lang="pt-BR" sz="1600" dirty="0"/>
              <a:t>(</a:t>
            </a:r>
            <a:r>
              <a:rPr lang="pt-BR" sz="1600" dirty="0" err="1"/>
              <a:t>TaskHandle_t</a:t>
            </a:r>
            <a:r>
              <a:rPr lang="pt-BR" sz="1600" dirty="0"/>
              <a:t> </a:t>
            </a:r>
            <a:r>
              <a:rPr lang="pt-BR" sz="1600" dirty="0" err="1"/>
              <a:t>pxTask</a:t>
            </a:r>
            <a:r>
              <a:rPr lang="pt-BR" sz="1600" dirty="0"/>
              <a:t>);</a:t>
            </a:r>
          </a:p>
          <a:p>
            <a:r>
              <a:rPr lang="pt-BR" sz="1600" dirty="0" err="1"/>
              <a:t>void</a:t>
            </a:r>
            <a:r>
              <a:rPr lang="pt-BR" sz="1600" dirty="0"/>
              <a:t> </a:t>
            </a:r>
            <a:r>
              <a:rPr lang="pt-BR" sz="1600" b="1" dirty="0" err="1"/>
              <a:t>vTaskDelete</a:t>
            </a:r>
            <a:r>
              <a:rPr lang="pt-BR" sz="1600" b="1" dirty="0"/>
              <a:t> </a:t>
            </a:r>
            <a:r>
              <a:rPr lang="pt-BR" sz="1600" dirty="0"/>
              <a:t>(</a:t>
            </a:r>
            <a:r>
              <a:rPr lang="pt-BR" sz="1600" dirty="0" err="1"/>
              <a:t>TaskHandle_t</a:t>
            </a:r>
            <a:r>
              <a:rPr lang="pt-BR" sz="1600" dirty="0"/>
              <a:t> </a:t>
            </a:r>
            <a:r>
              <a:rPr lang="pt-BR" sz="1600" dirty="0" err="1"/>
              <a:t>pxTaskToDelete</a:t>
            </a:r>
            <a:r>
              <a:rPr lang="pt-BR" sz="1600" dirty="0"/>
              <a:t>);</a:t>
            </a:r>
          </a:p>
          <a:p>
            <a:pPr lvl="1"/>
            <a:r>
              <a:rPr lang="pt-BR" sz="1400" dirty="0" err="1"/>
              <a:t>pxTaskToDelete</a:t>
            </a:r>
            <a:r>
              <a:rPr lang="pt-BR" sz="1400" dirty="0"/>
              <a:t>: O </a:t>
            </a:r>
            <a:r>
              <a:rPr lang="pt-BR" sz="1400" dirty="0" err="1" smtClean="0"/>
              <a:t>handle</a:t>
            </a:r>
            <a:r>
              <a:rPr lang="pt-BR" sz="1400" dirty="0" smtClean="0"/>
              <a:t> </a:t>
            </a:r>
            <a:r>
              <a:rPr lang="pt-BR" sz="1400" dirty="0"/>
              <a:t>da tarefa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103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7650"/>
            <a:ext cx="9144000" cy="281876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Algoritmos de Agendamento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600" dirty="0" smtClean="0"/>
              <a:t>Programação </a:t>
            </a:r>
            <a:r>
              <a:rPr lang="pt-BR" sz="1600" dirty="0"/>
              <a:t>prioritária de prioridade fixa com fatiamento de tempo</a:t>
            </a:r>
          </a:p>
          <a:p>
            <a:pPr lvl="1"/>
            <a:r>
              <a:rPr lang="pt-BR" sz="1400" dirty="0"/>
              <a:t>Prioridade fixa: não altere os níveis atribuídos a tarefas</a:t>
            </a:r>
          </a:p>
          <a:p>
            <a:pPr lvl="1"/>
            <a:r>
              <a:rPr lang="pt-BR" sz="1400" dirty="0" err="1" smtClean="0"/>
              <a:t>Preemptivo</a:t>
            </a:r>
            <a:r>
              <a:rPr lang="pt-BR" sz="1400" dirty="0" smtClean="0"/>
              <a:t>: antecipa-se imediatamente à </a:t>
            </a:r>
            <a:r>
              <a:rPr lang="pt-BR" sz="1400" dirty="0"/>
              <a:t>tarefa em execução se uma tarefa de prioridade mais alta entrar no estado </a:t>
            </a:r>
            <a:r>
              <a:rPr lang="pt-BR" sz="1400" dirty="0" err="1" smtClean="0"/>
              <a:t>Ready</a:t>
            </a:r>
            <a:endParaRPr lang="pt-BR" sz="1400" dirty="0"/>
          </a:p>
          <a:p>
            <a:pPr lvl="1"/>
            <a:r>
              <a:rPr lang="pt-BR" sz="1400" dirty="0"/>
              <a:t>Time </a:t>
            </a:r>
            <a:r>
              <a:rPr lang="pt-BR" sz="1400" dirty="0" err="1"/>
              <a:t>slicing</a:t>
            </a:r>
            <a:r>
              <a:rPr lang="pt-BR" sz="1400" dirty="0"/>
              <a:t>: é usado para compartilhar tempo de processamento entre tarefas de igual prioridade - Tempo entre duas interrupções de </a:t>
            </a:r>
            <a:r>
              <a:rPr lang="pt-BR" sz="1400" dirty="0" err="1"/>
              <a:t>ticks</a:t>
            </a:r>
            <a:r>
              <a:rPr lang="pt-BR" sz="1400" dirty="0"/>
              <a:t> RTOS</a:t>
            </a:r>
          </a:p>
          <a:p>
            <a:pPr marL="0" indent="0">
              <a:buNone/>
            </a:pPr>
            <a:r>
              <a:rPr lang="pt-BR" sz="1600" dirty="0"/>
              <a:t>Configurado no </a:t>
            </a:r>
            <a:r>
              <a:rPr lang="pt-BR" sz="1600" b="1" dirty="0" err="1"/>
              <a:t>FreeRTOSConfig.h</a:t>
            </a:r>
            <a:endParaRPr lang="pt-BR" sz="1600" b="1" dirty="0"/>
          </a:p>
          <a:p>
            <a:pPr lvl="1"/>
            <a:r>
              <a:rPr lang="pt-BR" sz="1400" dirty="0" err="1"/>
              <a:t>configUSE_PREEMPTION</a:t>
            </a:r>
            <a:r>
              <a:rPr lang="pt-BR" sz="1400" dirty="0"/>
              <a:t> 1</a:t>
            </a:r>
          </a:p>
          <a:p>
            <a:pPr lvl="1"/>
            <a:r>
              <a:rPr lang="pt-BR" sz="1400" dirty="0" err="1"/>
              <a:t>configUSE_TIME_SLICING</a:t>
            </a:r>
            <a:r>
              <a:rPr lang="pt-BR" sz="1400" dirty="0"/>
              <a:t> 1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35</a:t>
            </a:fld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905000" y="6361113"/>
            <a:ext cx="4552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A tarefa 1 muda o estado de bloqueio e antecipa a tarefa de </a:t>
            </a:r>
            <a:r>
              <a:rPr lang="pt-BR" sz="1200" dirty="0" err="1" smtClean="0"/>
              <a:t>Idle</a:t>
            </a:r>
            <a:endParaRPr lang="pt-BR" sz="12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110130" y="4428637"/>
            <a:ext cx="2351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A tarefa 1 volta para o bloqueio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19669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7650"/>
            <a:ext cx="9144000" cy="281876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Algoritmos de Agendamento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600" dirty="0" smtClean="0"/>
              <a:t>Programação </a:t>
            </a:r>
            <a:r>
              <a:rPr lang="pt-BR" sz="1600" dirty="0"/>
              <a:t>prioritária de prioridade fixa com fatiamento de tempo</a:t>
            </a:r>
          </a:p>
          <a:p>
            <a:pPr lvl="1"/>
            <a:r>
              <a:rPr lang="pt-BR" sz="1400" dirty="0"/>
              <a:t>Prioridade fixa: não altere os níveis atribuídos a tarefas</a:t>
            </a:r>
          </a:p>
          <a:p>
            <a:pPr lvl="1"/>
            <a:r>
              <a:rPr lang="pt-BR" sz="1400" dirty="0" err="1" smtClean="0"/>
              <a:t>Preemptivo</a:t>
            </a:r>
            <a:r>
              <a:rPr lang="pt-BR" sz="1400" dirty="0" smtClean="0"/>
              <a:t>: antecipa-se imediatamente à </a:t>
            </a:r>
            <a:r>
              <a:rPr lang="pt-BR" sz="1400" dirty="0"/>
              <a:t>tarefa em execução se uma tarefa de prioridade mais alta entrar no estado </a:t>
            </a:r>
            <a:r>
              <a:rPr lang="pt-BR" sz="1400" dirty="0" err="1" smtClean="0"/>
              <a:t>Ready</a:t>
            </a:r>
            <a:endParaRPr lang="pt-BR" sz="1400" dirty="0"/>
          </a:p>
          <a:p>
            <a:pPr lvl="1"/>
            <a:r>
              <a:rPr lang="pt-BR" sz="1400" dirty="0"/>
              <a:t>Time </a:t>
            </a:r>
            <a:r>
              <a:rPr lang="pt-BR" sz="1400" dirty="0" err="1"/>
              <a:t>slicing</a:t>
            </a:r>
            <a:r>
              <a:rPr lang="pt-BR" sz="1400" dirty="0"/>
              <a:t>: é usado para compartilhar tempo de processamento entre tarefas de igual prioridade - Tempo entre duas interrupções de </a:t>
            </a:r>
            <a:r>
              <a:rPr lang="pt-BR" sz="1400" dirty="0" err="1"/>
              <a:t>ticks</a:t>
            </a:r>
            <a:r>
              <a:rPr lang="pt-BR" sz="1400" dirty="0"/>
              <a:t> RTOS</a:t>
            </a:r>
          </a:p>
          <a:p>
            <a:pPr marL="0" indent="0">
              <a:buNone/>
            </a:pPr>
            <a:r>
              <a:rPr lang="pt-BR" sz="1600" dirty="0"/>
              <a:t>Configurado no </a:t>
            </a:r>
            <a:r>
              <a:rPr lang="pt-BR" sz="1600" b="1" dirty="0" err="1"/>
              <a:t>FreeRTOSConfig.h</a:t>
            </a:r>
            <a:endParaRPr lang="pt-BR" sz="1600" b="1" dirty="0"/>
          </a:p>
          <a:p>
            <a:pPr lvl="1"/>
            <a:r>
              <a:rPr lang="pt-BR" sz="1400" dirty="0" err="1"/>
              <a:t>configUSE_PREEMPTION</a:t>
            </a:r>
            <a:r>
              <a:rPr lang="pt-BR" sz="1400" dirty="0"/>
              <a:t> 1</a:t>
            </a:r>
          </a:p>
          <a:p>
            <a:pPr lvl="1"/>
            <a:r>
              <a:rPr lang="pt-BR" sz="1400" dirty="0" err="1"/>
              <a:t>configUSE_TIME_SLICING</a:t>
            </a:r>
            <a:r>
              <a:rPr lang="pt-BR" sz="1400" dirty="0"/>
              <a:t> 1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36</a:t>
            </a:fld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905000" y="6361113"/>
            <a:ext cx="4552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A tarefa 1 muda o estado de bloqueio e antecipa a tarefa de </a:t>
            </a:r>
            <a:r>
              <a:rPr lang="pt-BR" sz="1200" dirty="0" err="1" smtClean="0"/>
              <a:t>Idle</a:t>
            </a:r>
            <a:endParaRPr lang="pt-BR" sz="12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110130" y="4428637"/>
            <a:ext cx="2351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A tarefa 1 volta para o bloqueio</a:t>
            </a:r>
            <a:endParaRPr lang="pt-BR" sz="1200" dirty="0"/>
          </a:p>
        </p:txBody>
      </p:sp>
      <p:sp>
        <p:nvSpPr>
          <p:cNvPr id="9" name="Elipse 8"/>
          <p:cNvSpPr/>
          <p:nvPr/>
        </p:nvSpPr>
        <p:spPr>
          <a:xfrm>
            <a:off x="3962400" y="5435600"/>
            <a:ext cx="876300" cy="40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7101840" y="5469891"/>
            <a:ext cx="876300" cy="40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5800725" y="5447031"/>
            <a:ext cx="876300" cy="40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728460" y="4741512"/>
            <a:ext cx="215646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Muito tempo para uma tarefa de </a:t>
            </a:r>
            <a:r>
              <a:rPr lang="pt-BR" dirty="0" err="1" smtClean="0"/>
              <a:t>Idle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6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Algoritmos de Agendamento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600" dirty="0" smtClean="0"/>
              <a:t>Programação </a:t>
            </a:r>
            <a:r>
              <a:rPr lang="pt-BR" sz="1600" dirty="0"/>
              <a:t>prioritária de prioridade fixa com fatiamento de </a:t>
            </a:r>
            <a:r>
              <a:rPr lang="pt-BR" sz="1600" dirty="0" smtClean="0"/>
              <a:t>tempo</a:t>
            </a:r>
            <a:endParaRPr lang="pt-BR" sz="1600" dirty="0"/>
          </a:p>
          <a:p>
            <a:r>
              <a:rPr lang="pt-BR" sz="1600" dirty="0"/>
              <a:t>Programação prioritária de prioridade fixa </a:t>
            </a:r>
            <a:r>
              <a:rPr lang="pt-BR" sz="1600" b="1" dirty="0" smtClean="0"/>
              <a:t>sem fatiamento </a:t>
            </a:r>
            <a:r>
              <a:rPr lang="pt-BR" sz="1600" b="1" dirty="0"/>
              <a:t>de tempo</a:t>
            </a:r>
          </a:p>
          <a:p>
            <a:pPr lvl="1"/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r>
              <a:rPr lang="pt-BR" sz="1600" dirty="0" smtClean="0"/>
              <a:t>Configurado </a:t>
            </a:r>
            <a:r>
              <a:rPr lang="pt-BR" sz="1600" dirty="0"/>
              <a:t>no </a:t>
            </a:r>
            <a:r>
              <a:rPr lang="pt-BR" sz="1600" b="1" dirty="0" err="1"/>
              <a:t>FreeRTOSConfig.h</a:t>
            </a:r>
            <a:endParaRPr lang="pt-BR" sz="1600" b="1" dirty="0"/>
          </a:p>
          <a:p>
            <a:pPr lvl="1"/>
            <a:r>
              <a:rPr lang="pt-BR" sz="1400" dirty="0" err="1"/>
              <a:t>configUSE_PREEMPTION</a:t>
            </a:r>
            <a:r>
              <a:rPr lang="pt-BR" sz="1400" dirty="0"/>
              <a:t> 1</a:t>
            </a:r>
          </a:p>
          <a:p>
            <a:pPr lvl="1"/>
            <a:r>
              <a:rPr lang="pt-BR" sz="1400" dirty="0" err="1"/>
              <a:t>configUSE_TIME_SLICING</a:t>
            </a:r>
            <a:r>
              <a:rPr lang="pt-BR" sz="1400" dirty="0"/>
              <a:t> </a:t>
            </a:r>
            <a:r>
              <a:rPr lang="pt-BR" sz="1400" dirty="0" smtClean="0"/>
              <a:t>0</a:t>
            </a:r>
            <a:endParaRPr lang="pt-BR" sz="140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202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7" y="4355205"/>
            <a:ext cx="7083424" cy="245590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Algoritmos de Agendamento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600" dirty="0" smtClean="0"/>
              <a:t>Programação </a:t>
            </a:r>
            <a:r>
              <a:rPr lang="pt-BR" sz="1600" dirty="0"/>
              <a:t>prioritária de prioridade fixa com fatiamento de </a:t>
            </a:r>
            <a:r>
              <a:rPr lang="pt-BR" sz="1600" dirty="0" smtClean="0"/>
              <a:t>tempo</a:t>
            </a:r>
            <a:endParaRPr lang="pt-BR" sz="1600" dirty="0"/>
          </a:p>
          <a:p>
            <a:r>
              <a:rPr lang="pt-BR" sz="1600" dirty="0"/>
              <a:t>Programação prioritária de prioridade fixa </a:t>
            </a:r>
            <a:r>
              <a:rPr lang="pt-BR" sz="1600" dirty="0" smtClean="0"/>
              <a:t>sem fatiamento </a:t>
            </a:r>
            <a:r>
              <a:rPr lang="pt-BR" sz="1600" dirty="0"/>
              <a:t>de </a:t>
            </a:r>
            <a:r>
              <a:rPr lang="pt-BR" sz="1600" dirty="0" smtClean="0"/>
              <a:t>tempo</a:t>
            </a:r>
          </a:p>
          <a:p>
            <a:r>
              <a:rPr lang="pt-BR" sz="1600" b="1" dirty="0" smtClean="0"/>
              <a:t>Agendamento Cooperativo</a:t>
            </a:r>
            <a:endParaRPr lang="pt-BR" sz="1600" b="1" dirty="0"/>
          </a:p>
          <a:p>
            <a:pPr lvl="1"/>
            <a:endParaRPr lang="pt-BR" sz="1400" dirty="0" smtClean="0"/>
          </a:p>
          <a:p>
            <a:pPr marL="0" indent="0">
              <a:buNone/>
            </a:pPr>
            <a:r>
              <a:rPr lang="pt-BR" sz="1600" dirty="0" smtClean="0"/>
              <a:t>Configurado </a:t>
            </a:r>
            <a:r>
              <a:rPr lang="pt-BR" sz="1600" dirty="0"/>
              <a:t>no </a:t>
            </a:r>
            <a:r>
              <a:rPr lang="pt-BR" sz="1600" b="1" dirty="0" err="1"/>
              <a:t>FreeRTOSConfig.h</a:t>
            </a:r>
            <a:endParaRPr lang="pt-BR" sz="1600" b="1" dirty="0"/>
          </a:p>
          <a:p>
            <a:pPr lvl="1"/>
            <a:r>
              <a:rPr lang="pt-BR" sz="1400" dirty="0" err="1"/>
              <a:t>configUSE_PREEMPTION</a:t>
            </a:r>
            <a:r>
              <a:rPr lang="pt-BR" sz="1400" dirty="0"/>
              <a:t> </a:t>
            </a:r>
            <a:r>
              <a:rPr lang="pt-BR" sz="1400" dirty="0" smtClean="0"/>
              <a:t>0</a:t>
            </a:r>
            <a:endParaRPr lang="pt-BR" sz="1400" dirty="0"/>
          </a:p>
          <a:p>
            <a:pPr lvl="1"/>
            <a:r>
              <a:rPr lang="pt-BR" sz="1400" dirty="0" err="1"/>
              <a:t>configUSE_TIME_SLICING</a:t>
            </a:r>
            <a:r>
              <a:rPr lang="pt-BR" sz="1400" dirty="0"/>
              <a:t> </a:t>
            </a:r>
            <a:r>
              <a:rPr lang="pt-BR" sz="1400" dirty="0" err="1" smtClean="0"/>
              <a:t>any</a:t>
            </a:r>
            <a:endParaRPr lang="pt-BR" sz="140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38</a:t>
            </a:fld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6457950" y="3585795"/>
            <a:ext cx="2679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Chamar função </a:t>
            </a:r>
            <a:r>
              <a:rPr lang="pt-BR" sz="1600" b="1" dirty="0" err="1" smtClean="0"/>
              <a:t>taskYIELD</a:t>
            </a:r>
            <a:r>
              <a:rPr lang="pt-BR" sz="1600" b="1" dirty="0" smtClean="0"/>
              <a:t>()</a:t>
            </a:r>
            <a:r>
              <a:rPr lang="pt-BR" sz="1600" dirty="0" smtClean="0"/>
              <a:t> para reagendar</a:t>
            </a:r>
            <a:endParaRPr lang="pt-BR" sz="16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835150" y="6331164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Tarefa 2 é desbloqueada quando Tarefa 3 escreve no </a:t>
            </a:r>
            <a:r>
              <a:rPr lang="pt-BR" sz="900" dirty="0" err="1" smtClean="0"/>
              <a:t>Queue</a:t>
            </a:r>
            <a:endParaRPr lang="pt-BR" sz="9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1543050" y="4403197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Tarefa 1 é desbloqueada quando uma interrupção ativa um </a:t>
            </a:r>
            <a:r>
              <a:rPr lang="pt-BR" sz="900" dirty="0" err="1" smtClean="0"/>
              <a:t>semaforo</a:t>
            </a:r>
            <a:endParaRPr lang="pt-BR" sz="9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4127500" y="6352144"/>
            <a:ext cx="280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A tarefa 3 chama função </a:t>
            </a:r>
            <a:r>
              <a:rPr lang="pt-BR" sz="900" dirty="0" err="1" smtClean="0"/>
              <a:t>taskYIELD</a:t>
            </a:r>
            <a:r>
              <a:rPr lang="pt-BR" sz="900" dirty="0" smtClean="0"/>
              <a:t>() para reagendar, permitindo a Tarefa 1 ser executada</a:t>
            </a:r>
            <a:endParaRPr lang="pt-BR" sz="9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64022" y="4403197"/>
            <a:ext cx="293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A tarefa 1 entra em estado de bloqueio permitindo a tarefa 2 ser executada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59171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Queue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 err="1" smtClean="0"/>
              <a:t>Queue</a:t>
            </a:r>
            <a:r>
              <a:rPr lang="pt-BR" dirty="0" err="1"/>
              <a:t>s</a:t>
            </a:r>
            <a:r>
              <a:rPr lang="pt-BR" dirty="0" smtClean="0"/>
              <a:t> são filas que </a:t>
            </a:r>
            <a:r>
              <a:rPr lang="pt-BR" dirty="0"/>
              <a:t>fornecem um mecanismo de comunicação </a:t>
            </a:r>
            <a:r>
              <a:rPr lang="pt-BR" dirty="0" smtClean="0"/>
              <a:t>tarefa-tarefa</a:t>
            </a:r>
            <a:r>
              <a:rPr lang="pt-BR" dirty="0"/>
              <a:t>, </a:t>
            </a:r>
            <a:r>
              <a:rPr lang="pt-BR" dirty="0" smtClean="0"/>
              <a:t>tarefa-interrupção </a:t>
            </a:r>
            <a:r>
              <a:rPr lang="pt-BR" dirty="0"/>
              <a:t>e </a:t>
            </a:r>
            <a:r>
              <a:rPr lang="pt-BR" dirty="0" smtClean="0"/>
              <a:t>interrupção-tarefas</a:t>
            </a:r>
            <a:r>
              <a:rPr lang="pt-BR" dirty="0"/>
              <a:t>.</a:t>
            </a:r>
          </a:p>
          <a:p>
            <a:r>
              <a:rPr lang="pt-BR" dirty="0" err="1" smtClean="0"/>
              <a:t>Queue</a:t>
            </a:r>
            <a:r>
              <a:rPr lang="pt-BR" dirty="0" smtClean="0"/>
              <a:t> contêm </a:t>
            </a:r>
            <a:r>
              <a:rPr lang="pt-BR" dirty="0"/>
              <a:t>um número finito </a:t>
            </a:r>
            <a:r>
              <a:rPr lang="pt-BR" dirty="0" smtClean="0"/>
              <a:t>de </a:t>
            </a:r>
            <a:r>
              <a:rPr lang="pt-BR" dirty="0"/>
              <a:t>dados de tamanho fixo</a:t>
            </a:r>
          </a:p>
          <a:p>
            <a:r>
              <a:rPr lang="pt-BR" dirty="0"/>
              <a:t>As filas são normalmente usadas como buffers </a:t>
            </a:r>
            <a:r>
              <a:rPr lang="pt-BR" dirty="0" smtClean="0"/>
              <a:t>FIFO</a:t>
            </a: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O </a:t>
            </a:r>
            <a:r>
              <a:rPr lang="pt-BR" dirty="0"/>
              <a:t>FreeRTOS usa fila pelo </a:t>
            </a:r>
            <a:r>
              <a:rPr lang="pt-BR" b="1" dirty="0"/>
              <a:t>método de cópia</a:t>
            </a:r>
            <a:r>
              <a:rPr lang="pt-BR" dirty="0"/>
              <a:t>.</a:t>
            </a:r>
          </a:p>
          <a:p>
            <a:r>
              <a:rPr lang="pt-BR" dirty="0" smtClean="0"/>
              <a:t>A </a:t>
            </a:r>
            <a:r>
              <a:rPr lang="pt-BR" dirty="0"/>
              <a:t>tarefa de envio e a tarefa de recebimento são completamente desacopladas.</a:t>
            </a:r>
          </a:p>
          <a:p>
            <a:r>
              <a:rPr lang="pt-BR" dirty="0"/>
              <a:t>O RTOS assume total responsabilidade pela alocação da memória usada para armazenar </a:t>
            </a:r>
            <a:r>
              <a:rPr lang="pt-BR" dirty="0" smtClean="0"/>
              <a:t>dados.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63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194" y="1030778"/>
            <a:ext cx="8267156" cy="659911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Preciso de um Sistema em Tempo Real?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Meus </a:t>
            </a:r>
            <a:r>
              <a:rPr lang="pt-BR" dirty="0"/>
              <a:t>requisitos incluem </a:t>
            </a:r>
            <a:r>
              <a:rPr lang="pt-BR" i="1" dirty="0"/>
              <a:t>deadlines</a:t>
            </a:r>
            <a:r>
              <a:rPr lang="pt-BR" dirty="0"/>
              <a:t>? Minha aplicação </a:t>
            </a:r>
            <a:r>
              <a:rPr lang="pt-BR" dirty="0" smtClean="0"/>
              <a:t>seria válida </a:t>
            </a:r>
            <a:r>
              <a:rPr lang="pt-BR" dirty="0"/>
              <a:t>caso complete as tarefas de maneira atrasada?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Estes atrasos causariam algum risco de segurança </a:t>
            </a:r>
            <a:r>
              <a:rPr lang="pt-BR" dirty="0" smtClean="0"/>
              <a:t>a alguém</a:t>
            </a:r>
            <a:r>
              <a:rPr lang="pt-BR" dirty="0"/>
              <a:t>? Haveria alguma degradação no serviço?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Algum </a:t>
            </a:r>
            <a:r>
              <a:rPr lang="pt-BR" dirty="0"/>
              <a:t>dispositivo externo que interage com </a:t>
            </a:r>
            <a:r>
              <a:rPr lang="pt-BR" dirty="0" smtClean="0"/>
              <a:t>minha aplicação </a:t>
            </a:r>
            <a:r>
              <a:rPr lang="pt-BR" dirty="0"/>
              <a:t>exige algum requisito relacionado ao tempo </a:t>
            </a:r>
            <a:r>
              <a:rPr lang="pt-BR" dirty="0" smtClean="0"/>
              <a:t>de resposta</a:t>
            </a:r>
            <a:r>
              <a:rPr lang="pt-BR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Há </a:t>
            </a:r>
            <a:r>
              <a:rPr lang="pt-BR" dirty="0"/>
              <a:t>alguma parte da minha aplicação que deveria </a:t>
            </a:r>
            <a:r>
              <a:rPr lang="pt-BR" dirty="0" smtClean="0"/>
              <a:t>ter prioridade </a:t>
            </a:r>
            <a:r>
              <a:rPr lang="pt-BR" dirty="0"/>
              <a:t>de tarefas acima dos serviços padrão </a:t>
            </a:r>
            <a:r>
              <a:rPr lang="pt-BR" dirty="0" smtClean="0"/>
              <a:t>do próprio </a:t>
            </a:r>
            <a:r>
              <a:rPr lang="pt-BR" dirty="0"/>
              <a:t>SO (rede, sistema de arquivos, </a:t>
            </a:r>
            <a:r>
              <a:rPr lang="pt-BR" dirty="0" err="1"/>
              <a:t>etc</a:t>
            </a:r>
            <a:r>
              <a:rPr lang="pt-BR" dirty="0"/>
              <a:t>)?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Preciso de alta precisão para</a:t>
            </a:r>
            <a:r>
              <a:rPr lang="pt-BR" dirty="0"/>
              <a:t> </a:t>
            </a:r>
            <a:r>
              <a:rPr lang="pt-BR" dirty="0" smtClean="0"/>
              <a:t>controlar </a:t>
            </a:r>
            <a:r>
              <a:rPr lang="pt-BR" dirty="0"/>
              <a:t>os </a:t>
            </a:r>
            <a:r>
              <a:rPr lang="pt-BR" i="1" dirty="0" err="1"/>
              <a:t>delays</a:t>
            </a:r>
            <a:r>
              <a:rPr lang="pt-BR" i="1" dirty="0"/>
              <a:t> </a:t>
            </a:r>
            <a:r>
              <a:rPr lang="pt-BR" dirty="0"/>
              <a:t>e os </a:t>
            </a:r>
            <a:r>
              <a:rPr lang="pt-BR" i="1" dirty="0"/>
              <a:t>timeouts</a:t>
            </a:r>
            <a:r>
              <a:rPr lang="pt-BR" dirty="0"/>
              <a:t>?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Introdução a 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388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Gerenciamento de </a:t>
            </a:r>
            <a:r>
              <a:rPr lang="pt-BR" dirty="0" err="1" smtClean="0"/>
              <a:t>Queue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40</a:t>
            </a:fld>
            <a:endParaRPr lang="pt-BR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0" y="1874298"/>
            <a:ext cx="5745480" cy="4279392"/>
          </a:xfrm>
        </p:spPr>
      </p:pic>
    </p:spTree>
    <p:extLst>
      <p:ext uri="{BB962C8B-B14F-4D97-AF65-F5344CB8AC3E}">
        <p14:creationId xmlns:p14="http://schemas.microsoft.com/office/powerpoint/2010/main" val="316482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uma </a:t>
            </a:r>
            <a:r>
              <a:rPr lang="pt-BR" dirty="0" err="1" smtClean="0"/>
              <a:t>Queue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73915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sz="2000" b="1" dirty="0" smtClean="0"/>
              <a:t>Criando uma </a:t>
            </a:r>
            <a:r>
              <a:rPr lang="pt-BR" sz="2000" b="1" dirty="0" err="1" smtClean="0"/>
              <a:t>Queue</a:t>
            </a:r>
            <a:endParaRPr lang="pt-BR" sz="2000" b="1" dirty="0"/>
          </a:p>
          <a:p>
            <a:pPr marL="0" indent="0">
              <a:buNone/>
            </a:pPr>
            <a:r>
              <a:rPr lang="pt-BR" sz="2000" dirty="0" err="1" smtClean="0"/>
              <a:t>QueueHandle_t</a:t>
            </a:r>
            <a:r>
              <a:rPr lang="pt-BR" sz="2000" dirty="0" smtClean="0"/>
              <a:t> </a:t>
            </a:r>
            <a:r>
              <a:rPr lang="pt-BR" sz="2000" b="1" dirty="0" err="1"/>
              <a:t>xQueueCreate</a:t>
            </a:r>
            <a:r>
              <a:rPr lang="pt-BR" sz="2000" dirty="0"/>
              <a:t>(</a:t>
            </a:r>
            <a:r>
              <a:rPr lang="pt-BR" sz="2000" dirty="0" err="1"/>
              <a:t>UBaseType_t</a:t>
            </a:r>
            <a:r>
              <a:rPr lang="pt-BR" sz="2000" dirty="0"/>
              <a:t> </a:t>
            </a:r>
            <a:r>
              <a:rPr lang="pt-BR" sz="2000" dirty="0" err="1"/>
              <a:t>uxQueueLength</a:t>
            </a:r>
            <a:r>
              <a:rPr lang="pt-BR" sz="2000" dirty="0"/>
              <a:t>, </a:t>
            </a:r>
            <a:r>
              <a:rPr lang="pt-BR" sz="2000" dirty="0" err="1"/>
              <a:t>UbaseType_t</a:t>
            </a:r>
            <a:r>
              <a:rPr lang="pt-BR" sz="2000" dirty="0"/>
              <a:t> </a:t>
            </a:r>
            <a:r>
              <a:rPr lang="pt-BR" sz="2000" dirty="0" err="1"/>
              <a:t>uxItemSize</a:t>
            </a:r>
            <a:r>
              <a:rPr lang="pt-BR" sz="2000" dirty="0" smtClean="0"/>
              <a:t>);</a:t>
            </a:r>
          </a:p>
          <a:p>
            <a:r>
              <a:rPr lang="en-US" sz="2000" dirty="0" err="1" smtClean="0"/>
              <a:t>UxQueueLength</a:t>
            </a:r>
            <a:r>
              <a:rPr lang="en-US" sz="2000" dirty="0"/>
              <a:t>: </a:t>
            </a:r>
            <a:r>
              <a:rPr lang="pt-BR" sz="2000" dirty="0" smtClean="0"/>
              <a:t>O numero máximo de itens que podem ser guardados.</a:t>
            </a:r>
            <a:endParaRPr lang="pt-BR" sz="2000" dirty="0"/>
          </a:p>
          <a:p>
            <a:r>
              <a:rPr lang="en-US" sz="2000" dirty="0" err="1" smtClean="0"/>
              <a:t>UxItemSize</a:t>
            </a:r>
            <a:r>
              <a:rPr lang="en-US" sz="2000" dirty="0"/>
              <a:t>: </a:t>
            </a:r>
            <a:r>
              <a:rPr lang="en-US" sz="2000" dirty="0" smtClean="0"/>
              <a:t>O </a:t>
            </a:r>
            <a:r>
              <a:rPr lang="en-US" sz="2000" dirty="0" err="1" smtClean="0"/>
              <a:t>tamanho</a:t>
            </a:r>
            <a:r>
              <a:rPr lang="en-US" sz="2000" dirty="0" smtClean="0"/>
              <a:t> de bytes de </a:t>
            </a:r>
            <a:r>
              <a:rPr lang="en-US" sz="2000" dirty="0" err="1" smtClean="0"/>
              <a:t>cada</a:t>
            </a:r>
            <a:r>
              <a:rPr lang="en-US" sz="2000" dirty="0" smtClean="0"/>
              <a:t> item </a:t>
            </a:r>
            <a:r>
              <a:rPr lang="en-US" sz="2000" dirty="0" err="1" smtClean="0"/>
              <a:t>na</a:t>
            </a:r>
            <a:r>
              <a:rPr lang="en-US" sz="2000" dirty="0" smtClean="0"/>
              <a:t> fila.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 smtClean="0"/>
              <a:t>Types</a:t>
            </a:r>
          </a:p>
          <a:p>
            <a:r>
              <a:rPr lang="en-US" sz="2200" dirty="0" smtClean="0"/>
              <a:t>Queue (conventional)</a:t>
            </a:r>
          </a:p>
          <a:p>
            <a:r>
              <a:rPr lang="en-US" sz="2200" dirty="0" smtClean="0"/>
              <a:t>Mailbox : Queue com </a:t>
            </a:r>
            <a:r>
              <a:rPr lang="en-US" sz="2200" dirty="0" err="1" smtClean="0"/>
              <a:t>apenas</a:t>
            </a:r>
            <a:r>
              <a:rPr lang="en-US" sz="2200" dirty="0" smtClean="0"/>
              <a:t> um </a:t>
            </a:r>
            <a:r>
              <a:rPr lang="en-US" sz="2200" dirty="0" err="1" smtClean="0"/>
              <a:t>elemento</a:t>
            </a:r>
            <a:endParaRPr lang="en-US" sz="2200" dirty="0" smtClean="0"/>
          </a:p>
          <a:p>
            <a:r>
              <a:rPr lang="en-US" sz="2200" dirty="0" smtClean="0"/>
              <a:t>Queue </a:t>
            </a:r>
            <a:r>
              <a:rPr lang="en-US" sz="2200" dirty="0" smtClean="0"/>
              <a:t>Set : </a:t>
            </a:r>
            <a:r>
              <a:rPr lang="en-US" sz="2200" dirty="0" err="1" smtClean="0"/>
              <a:t>Permite</a:t>
            </a:r>
            <a:r>
              <a:rPr lang="en-US" sz="2200" dirty="0" smtClean="0"/>
              <a:t> que </a:t>
            </a:r>
            <a:r>
              <a:rPr lang="en-US" sz="2200" dirty="0" err="1" smtClean="0"/>
              <a:t>uma</a:t>
            </a:r>
            <a:r>
              <a:rPr lang="en-US" sz="2200" dirty="0" smtClean="0"/>
              <a:t> </a:t>
            </a:r>
            <a:r>
              <a:rPr lang="en-US" sz="2200" dirty="0" err="1" smtClean="0"/>
              <a:t>tarefa</a:t>
            </a:r>
            <a:r>
              <a:rPr lang="en-US" sz="2200" dirty="0" smtClean="0"/>
              <a:t> </a:t>
            </a:r>
            <a:r>
              <a:rPr lang="en-US" sz="2200" dirty="0" err="1" smtClean="0"/>
              <a:t>receba</a:t>
            </a:r>
            <a:r>
              <a:rPr lang="en-US" sz="2200" dirty="0" smtClean="0"/>
              <a:t> dados de </a:t>
            </a:r>
            <a:r>
              <a:rPr lang="en-US" sz="2200" dirty="0" err="1" smtClean="0"/>
              <a:t>mais</a:t>
            </a:r>
            <a:r>
              <a:rPr lang="en-US" sz="2200" dirty="0" smtClean="0"/>
              <a:t> de </a:t>
            </a:r>
            <a:r>
              <a:rPr lang="en-US" sz="2200" dirty="0" err="1" smtClean="0"/>
              <a:t>uma</a:t>
            </a:r>
            <a:r>
              <a:rPr lang="en-US" sz="2200" dirty="0" smtClean="0"/>
              <a:t> queue </a:t>
            </a:r>
            <a:r>
              <a:rPr lang="en-US" sz="2200" dirty="0" err="1" smtClean="0"/>
              <a:t>sem</a:t>
            </a:r>
            <a:r>
              <a:rPr lang="en-US" sz="2200" dirty="0" smtClean="0"/>
              <a:t> que a </a:t>
            </a:r>
            <a:r>
              <a:rPr lang="en-US" sz="2200" dirty="0" err="1" smtClean="0"/>
              <a:t>tarefa</a:t>
            </a:r>
            <a:r>
              <a:rPr lang="en-US" sz="2200" dirty="0" smtClean="0"/>
              <a:t> </a:t>
            </a:r>
            <a:r>
              <a:rPr lang="en-US" sz="2200" dirty="0" err="1" smtClean="0"/>
              <a:t>sonde</a:t>
            </a:r>
            <a:r>
              <a:rPr lang="en-US" sz="2200" dirty="0" smtClean="0"/>
              <a:t> (polling) </a:t>
            </a:r>
            <a:r>
              <a:rPr lang="en-US" sz="2200" dirty="0" err="1" smtClean="0"/>
              <a:t>cada</a:t>
            </a:r>
            <a:r>
              <a:rPr lang="en-US" sz="2200" dirty="0" smtClean="0"/>
              <a:t> queue para </a:t>
            </a:r>
            <a:r>
              <a:rPr lang="en-US" sz="2200" dirty="0" err="1" smtClean="0"/>
              <a:t>verificar</a:t>
            </a:r>
            <a:r>
              <a:rPr lang="en-US" sz="2200" dirty="0" smtClean="0"/>
              <a:t> </a:t>
            </a:r>
            <a:r>
              <a:rPr lang="en-US" sz="2200" dirty="0" err="1" smtClean="0"/>
              <a:t>quais</a:t>
            </a:r>
            <a:r>
              <a:rPr lang="en-US" sz="2200" dirty="0" smtClean="0"/>
              <a:t> </a:t>
            </a:r>
            <a:r>
              <a:rPr lang="en-US" sz="2200" dirty="0" err="1" smtClean="0"/>
              <a:t>contém</a:t>
            </a:r>
            <a:r>
              <a:rPr lang="en-US" sz="2200" dirty="0" smtClean="0"/>
              <a:t> dados </a:t>
            </a:r>
            <a:r>
              <a:rPr lang="en-US" sz="2200" dirty="0" err="1" smtClean="0"/>
              <a:t>disponíveis</a:t>
            </a:r>
            <a:r>
              <a:rPr lang="en-US" sz="2200" dirty="0" smtClean="0"/>
              <a:t>.</a:t>
            </a:r>
          </a:p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1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Gerenciamento de </a:t>
            </a:r>
            <a:r>
              <a:rPr lang="pt-BR" dirty="0" err="1" smtClean="0"/>
              <a:t>Queue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06" y="2748985"/>
            <a:ext cx="5820587" cy="2772162"/>
          </a:xfr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Introdução a 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42</a:t>
            </a:fld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2455817" y="5521147"/>
            <a:ext cx="683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Recebendo dados de múltiplas fontes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1782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Gerenciamento de </a:t>
            </a:r>
            <a:r>
              <a:rPr lang="pt-BR" dirty="0" err="1"/>
              <a:t>Queue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43</a:t>
            </a:fld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90500" y="2227398"/>
            <a:ext cx="427990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500" b="1" dirty="0" smtClean="0">
                <a:solidFill>
                  <a:schemeClr val="accent1">
                    <a:lumMod val="75000"/>
                  </a:schemeClr>
                </a:solidFill>
              </a:rPr>
              <a:t>Escrever em uma </a:t>
            </a:r>
            <a:r>
              <a:rPr lang="pt-BR" sz="1500" b="1" dirty="0" err="1" smtClean="0">
                <a:solidFill>
                  <a:schemeClr val="accent1">
                    <a:lumMod val="75000"/>
                  </a:schemeClr>
                </a:solidFill>
              </a:rPr>
              <a:t>Queue</a:t>
            </a:r>
            <a:endParaRPr lang="pt-BR" sz="15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pt-BR" sz="1500" dirty="0" err="1"/>
              <a:t>BaseType_t</a:t>
            </a:r>
            <a:r>
              <a:rPr lang="pt-BR" sz="1500" dirty="0"/>
              <a:t> </a:t>
            </a:r>
            <a:r>
              <a:rPr lang="pt-BR" sz="1500" b="1" dirty="0" err="1"/>
              <a:t>xQueueSendToFront</a:t>
            </a:r>
            <a:r>
              <a:rPr lang="pt-BR" sz="1500" dirty="0"/>
              <a:t>(</a:t>
            </a:r>
            <a:r>
              <a:rPr lang="pt-BR" sz="1500" dirty="0" err="1"/>
              <a:t>QueueHandle_t</a:t>
            </a:r>
            <a:r>
              <a:rPr lang="pt-BR" sz="1500" dirty="0"/>
              <a:t> </a:t>
            </a:r>
            <a:r>
              <a:rPr lang="pt-BR" sz="1500" dirty="0" err="1"/>
              <a:t>xQueue</a:t>
            </a:r>
            <a:r>
              <a:rPr lang="pt-BR" sz="1500" dirty="0"/>
              <a:t>,</a:t>
            </a:r>
          </a:p>
          <a:p>
            <a:r>
              <a:rPr lang="pt-BR" sz="1500" dirty="0" smtClean="0"/>
              <a:t>			</a:t>
            </a:r>
            <a:r>
              <a:rPr lang="pt-BR" sz="1500" dirty="0" err="1" smtClean="0"/>
              <a:t>const</a:t>
            </a:r>
            <a:r>
              <a:rPr lang="pt-BR" sz="1500" dirty="0" smtClean="0"/>
              <a:t> </a:t>
            </a:r>
            <a:r>
              <a:rPr lang="pt-BR" sz="1500" dirty="0" err="1"/>
              <a:t>void</a:t>
            </a:r>
            <a:r>
              <a:rPr lang="pt-BR" sz="1500" dirty="0"/>
              <a:t> * </a:t>
            </a:r>
            <a:r>
              <a:rPr lang="pt-BR" sz="1500" dirty="0" err="1"/>
              <a:t>pvItemToQueue</a:t>
            </a:r>
            <a:r>
              <a:rPr lang="pt-BR" sz="1500" dirty="0"/>
              <a:t>,</a:t>
            </a:r>
          </a:p>
          <a:p>
            <a:r>
              <a:rPr lang="pt-BR" sz="1500" dirty="0" smtClean="0"/>
              <a:t>			</a:t>
            </a:r>
            <a:r>
              <a:rPr lang="pt-BR" sz="1500" dirty="0" err="1" smtClean="0"/>
              <a:t>TickType_t</a:t>
            </a:r>
            <a:r>
              <a:rPr lang="pt-BR" sz="1500" dirty="0" smtClean="0"/>
              <a:t> </a:t>
            </a:r>
            <a:r>
              <a:rPr lang="pt-BR" sz="1500" dirty="0" err="1"/>
              <a:t>xTicksToWait</a:t>
            </a:r>
            <a:r>
              <a:rPr lang="pt-BR" sz="1500" dirty="0"/>
              <a:t> );</a:t>
            </a:r>
          </a:p>
          <a:p>
            <a:r>
              <a:rPr lang="pt-BR" sz="1500" dirty="0" err="1"/>
              <a:t>BaseType_t</a:t>
            </a:r>
            <a:r>
              <a:rPr lang="pt-BR" sz="1500" dirty="0"/>
              <a:t> </a:t>
            </a:r>
            <a:r>
              <a:rPr lang="pt-BR" sz="1500" b="1" dirty="0" err="1"/>
              <a:t>xQueueSendToBack</a:t>
            </a:r>
            <a:r>
              <a:rPr lang="pt-BR" sz="1500" dirty="0"/>
              <a:t>(</a:t>
            </a:r>
            <a:r>
              <a:rPr lang="pt-BR" sz="1500" dirty="0" err="1"/>
              <a:t>QueueHandle_t</a:t>
            </a:r>
            <a:r>
              <a:rPr lang="pt-BR" sz="1500" dirty="0"/>
              <a:t> </a:t>
            </a:r>
            <a:r>
              <a:rPr lang="pt-BR" sz="1500" dirty="0" err="1"/>
              <a:t>xQueue</a:t>
            </a:r>
            <a:r>
              <a:rPr lang="pt-BR" sz="1500" dirty="0"/>
              <a:t>,</a:t>
            </a:r>
          </a:p>
          <a:p>
            <a:r>
              <a:rPr lang="pt-BR" sz="1500" dirty="0" smtClean="0"/>
              <a:t>			</a:t>
            </a:r>
            <a:r>
              <a:rPr lang="pt-BR" sz="1500" dirty="0" err="1" smtClean="0"/>
              <a:t>const</a:t>
            </a:r>
            <a:r>
              <a:rPr lang="pt-BR" sz="1500" dirty="0" smtClean="0"/>
              <a:t> </a:t>
            </a:r>
            <a:r>
              <a:rPr lang="pt-BR" sz="1500" dirty="0" err="1"/>
              <a:t>void</a:t>
            </a:r>
            <a:r>
              <a:rPr lang="pt-BR" sz="1500" dirty="0"/>
              <a:t> * </a:t>
            </a:r>
            <a:r>
              <a:rPr lang="pt-BR" sz="1500" dirty="0" err="1"/>
              <a:t>pvItemToQueue</a:t>
            </a:r>
            <a:r>
              <a:rPr lang="pt-BR" sz="1500" dirty="0"/>
              <a:t>,</a:t>
            </a:r>
          </a:p>
          <a:p>
            <a:r>
              <a:rPr lang="pt-BR" sz="1500" dirty="0" smtClean="0"/>
              <a:t>			</a:t>
            </a:r>
            <a:r>
              <a:rPr lang="pt-BR" sz="1500" dirty="0" err="1" smtClean="0"/>
              <a:t>TickType_t</a:t>
            </a:r>
            <a:r>
              <a:rPr lang="pt-BR" sz="1500" dirty="0" smtClean="0"/>
              <a:t> </a:t>
            </a:r>
            <a:r>
              <a:rPr lang="pt-BR" sz="1500" dirty="0" err="1"/>
              <a:t>xTicksToWait</a:t>
            </a:r>
            <a:r>
              <a:rPr lang="pt-BR" sz="1500" dirty="0"/>
              <a:t> 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 smtClean="0"/>
              <a:t>xQueue</a:t>
            </a:r>
            <a:r>
              <a:rPr lang="en-US" sz="1500" dirty="0"/>
              <a:t>: </a:t>
            </a:r>
            <a:r>
              <a:rPr lang="en-US" sz="1500" dirty="0" smtClean="0"/>
              <a:t>O handle da fila.</a:t>
            </a: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 smtClean="0"/>
              <a:t>pvItemToQueue</a:t>
            </a:r>
            <a:r>
              <a:rPr lang="en-US" sz="1500" dirty="0"/>
              <a:t>: </a:t>
            </a:r>
            <a:r>
              <a:rPr lang="en-US" sz="1500" dirty="0" smtClean="0"/>
              <a:t>O </a:t>
            </a:r>
            <a:r>
              <a:rPr lang="en-US" sz="1500" dirty="0" err="1" smtClean="0"/>
              <a:t>pontero</a:t>
            </a:r>
            <a:r>
              <a:rPr lang="en-US" sz="1500" dirty="0" smtClean="0"/>
              <a:t> do dado que </a:t>
            </a:r>
            <a:r>
              <a:rPr lang="en-US" sz="1500" dirty="0" err="1" smtClean="0"/>
              <a:t>vai</a:t>
            </a:r>
            <a:r>
              <a:rPr lang="en-US" sz="1500" dirty="0" smtClean="0"/>
              <a:t> </a:t>
            </a:r>
            <a:r>
              <a:rPr lang="en-US" sz="1500" dirty="0" err="1" smtClean="0"/>
              <a:t>ser</a:t>
            </a:r>
            <a:r>
              <a:rPr lang="en-US" sz="1500" dirty="0" smtClean="0"/>
              <a:t> </a:t>
            </a:r>
            <a:r>
              <a:rPr lang="en-US" sz="1500" dirty="0" err="1" smtClean="0"/>
              <a:t>copiado</a:t>
            </a:r>
            <a:r>
              <a:rPr lang="en-US" sz="1500" dirty="0" smtClean="0"/>
              <a:t>.</a:t>
            </a: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 smtClean="0"/>
              <a:t>xTicksToWait</a:t>
            </a:r>
            <a:r>
              <a:rPr lang="en-US" sz="1500" dirty="0"/>
              <a:t>: </a:t>
            </a:r>
            <a:r>
              <a:rPr lang="en-US" sz="1500" dirty="0" smtClean="0"/>
              <a:t>O tempo </a:t>
            </a:r>
            <a:r>
              <a:rPr lang="en-US" sz="1500" dirty="0" err="1" smtClean="0"/>
              <a:t>maximo</a:t>
            </a:r>
            <a:r>
              <a:rPr lang="en-US" sz="1500" dirty="0" smtClean="0"/>
              <a:t> que a </a:t>
            </a:r>
            <a:r>
              <a:rPr lang="en-US" sz="1500" dirty="0" err="1" smtClean="0"/>
              <a:t>tarefa</a:t>
            </a:r>
            <a:r>
              <a:rPr lang="en-US" sz="1500" dirty="0" smtClean="0"/>
              <a:t> </a:t>
            </a:r>
            <a:r>
              <a:rPr lang="en-US" sz="1500" dirty="0" err="1" smtClean="0"/>
              <a:t>deve</a:t>
            </a:r>
            <a:r>
              <a:rPr lang="en-US" sz="1500" dirty="0" smtClean="0"/>
              <a:t> </a:t>
            </a:r>
            <a:r>
              <a:rPr lang="en-US" sz="1500" dirty="0" err="1" smtClean="0"/>
              <a:t>ficar</a:t>
            </a:r>
            <a:r>
              <a:rPr lang="en-US" sz="1500" dirty="0" smtClean="0"/>
              <a:t> </a:t>
            </a:r>
            <a:r>
              <a:rPr lang="en-US" sz="1500" dirty="0" err="1" smtClean="0"/>
              <a:t>em</a:t>
            </a:r>
            <a:r>
              <a:rPr lang="en-US" sz="1500" dirty="0" smtClean="0"/>
              <a:t> </a:t>
            </a:r>
            <a:r>
              <a:rPr lang="en-US" sz="1500" dirty="0" err="1" smtClean="0"/>
              <a:t>estado</a:t>
            </a:r>
            <a:r>
              <a:rPr lang="en-US" sz="1500" dirty="0" smtClean="0"/>
              <a:t> de </a:t>
            </a:r>
            <a:r>
              <a:rPr lang="en-US" sz="1500" dirty="0" err="1" smtClean="0"/>
              <a:t>bloqueio</a:t>
            </a:r>
            <a:r>
              <a:rPr lang="en-US" sz="1500" dirty="0" smtClean="0"/>
              <a:t> para </a:t>
            </a:r>
            <a:r>
              <a:rPr lang="en-US" sz="1500" dirty="0" err="1" smtClean="0"/>
              <a:t>liberar</a:t>
            </a:r>
            <a:r>
              <a:rPr lang="en-US" sz="1500" dirty="0" smtClean="0"/>
              <a:t> o </a:t>
            </a:r>
            <a:r>
              <a:rPr lang="en-US" sz="1500" dirty="0" err="1" smtClean="0"/>
              <a:t>espaço</a:t>
            </a:r>
            <a:r>
              <a:rPr lang="en-US" sz="1500" dirty="0" smtClean="0"/>
              <a:t> </a:t>
            </a:r>
            <a:r>
              <a:rPr lang="en-US" sz="1500" dirty="0" err="1" smtClean="0"/>
              <a:t>na</a:t>
            </a:r>
            <a:r>
              <a:rPr lang="en-US" sz="1500" dirty="0" smtClean="0"/>
              <a:t> queue</a:t>
            </a:r>
            <a:endParaRPr lang="pt-BR" sz="1500" dirty="0"/>
          </a:p>
        </p:txBody>
      </p:sp>
      <p:sp>
        <p:nvSpPr>
          <p:cNvPr id="7" name="Retângulo 6"/>
          <p:cNvSpPr/>
          <p:nvPr/>
        </p:nvSpPr>
        <p:spPr>
          <a:xfrm>
            <a:off x="4470400" y="2227398"/>
            <a:ext cx="4572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500" b="1" dirty="0">
                <a:solidFill>
                  <a:schemeClr val="accent1">
                    <a:lumMod val="75000"/>
                  </a:schemeClr>
                </a:solidFill>
              </a:rPr>
              <a:t>Ler </a:t>
            </a:r>
            <a:r>
              <a:rPr lang="pt-BR" sz="1500" b="1" dirty="0" smtClean="0">
                <a:solidFill>
                  <a:schemeClr val="accent1">
                    <a:lumMod val="75000"/>
                  </a:schemeClr>
                </a:solidFill>
              </a:rPr>
              <a:t>de uma </a:t>
            </a:r>
            <a:r>
              <a:rPr lang="pt-BR" sz="1500" b="1" dirty="0" err="1">
                <a:solidFill>
                  <a:schemeClr val="accent1">
                    <a:lumMod val="75000"/>
                  </a:schemeClr>
                </a:solidFill>
              </a:rPr>
              <a:t>Queue</a:t>
            </a:r>
            <a:endParaRPr lang="pt-BR" sz="15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pt-BR" sz="1500" dirty="0" err="1"/>
              <a:t>BaseType_t</a:t>
            </a:r>
            <a:r>
              <a:rPr lang="pt-BR" sz="1500" dirty="0"/>
              <a:t> </a:t>
            </a:r>
          </a:p>
          <a:p>
            <a:r>
              <a:rPr lang="pt-BR" sz="1500" b="1" dirty="0" err="1"/>
              <a:t>xQueueReceive</a:t>
            </a:r>
            <a:r>
              <a:rPr lang="pt-BR" sz="1500" dirty="0"/>
              <a:t>( </a:t>
            </a:r>
            <a:r>
              <a:rPr lang="pt-BR" sz="1500" dirty="0" err="1"/>
              <a:t>QueueHandle_t</a:t>
            </a:r>
            <a:r>
              <a:rPr lang="pt-BR" sz="1500" dirty="0"/>
              <a:t> </a:t>
            </a:r>
            <a:r>
              <a:rPr lang="pt-BR" sz="1500" dirty="0" err="1"/>
              <a:t>xQueue</a:t>
            </a:r>
            <a:r>
              <a:rPr lang="pt-BR" sz="1500" dirty="0"/>
              <a:t>,</a:t>
            </a:r>
          </a:p>
          <a:p>
            <a:r>
              <a:rPr lang="pt-BR" sz="1500" dirty="0"/>
              <a:t>			</a:t>
            </a:r>
            <a:r>
              <a:rPr lang="pt-BR" sz="1500" dirty="0" err="1"/>
              <a:t>void</a:t>
            </a:r>
            <a:r>
              <a:rPr lang="pt-BR" sz="1500" dirty="0"/>
              <a:t> * </a:t>
            </a:r>
            <a:r>
              <a:rPr lang="pt-BR" sz="1500" dirty="0" err="1"/>
              <a:t>const</a:t>
            </a:r>
            <a:r>
              <a:rPr lang="pt-BR" sz="1500" dirty="0"/>
              <a:t> </a:t>
            </a:r>
            <a:r>
              <a:rPr lang="pt-BR" sz="1500" dirty="0" err="1"/>
              <a:t>pvBuffer</a:t>
            </a:r>
            <a:r>
              <a:rPr lang="pt-BR" sz="1500" dirty="0"/>
              <a:t>,</a:t>
            </a:r>
          </a:p>
          <a:p>
            <a:r>
              <a:rPr lang="pt-BR" sz="1500" dirty="0"/>
              <a:t>			</a:t>
            </a:r>
            <a:r>
              <a:rPr lang="pt-BR" sz="1500" dirty="0" err="1"/>
              <a:t>TickType_t</a:t>
            </a:r>
            <a:r>
              <a:rPr lang="pt-BR" sz="1500" dirty="0"/>
              <a:t> </a:t>
            </a:r>
            <a:r>
              <a:rPr lang="pt-BR" sz="1500" dirty="0" err="1"/>
              <a:t>xTicksToWait</a:t>
            </a:r>
            <a:r>
              <a:rPr lang="pt-BR" sz="1500" dirty="0"/>
              <a:t> );</a:t>
            </a: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/>
              <a:t>pBuffer</a:t>
            </a:r>
            <a:r>
              <a:rPr lang="en-US" sz="1500" dirty="0"/>
              <a:t>: Um </a:t>
            </a:r>
            <a:r>
              <a:rPr lang="en-US" sz="1500" dirty="0" err="1"/>
              <a:t>puntero</a:t>
            </a:r>
            <a:r>
              <a:rPr lang="en-US" sz="1500" dirty="0"/>
              <a:t> do </a:t>
            </a:r>
            <a:r>
              <a:rPr lang="en-US" sz="1500" dirty="0" err="1"/>
              <a:t>destino</a:t>
            </a:r>
            <a:r>
              <a:rPr lang="en-US" sz="1500" dirty="0"/>
              <a:t> do dado a </a:t>
            </a:r>
            <a:r>
              <a:rPr lang="en-US" sz="1500" dirty="0" err="1"/>
              <a:t>ser</a:t>
            </a:r>
            <a:r>
              <a:rPr lang="en-US" sz="1500" dirty="0"/>
              <a:t> </a:t>
            </a:r>
            <a:r>
              <a:rPr lang="en-US" sz="1500" dirty="0" err="1"/>
              <a:t>copiado</a:t>
            </a: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/>
              <a:t>xTicksToWait</a:t>
            </a:r>
            <a:r>
              <a:rPr lang="en-US" sz="1500" dirty="0"/>
              <a:t>: O </a:t>
            </a:r>
            <a:r>
              <a:rPr lang="en-US" sz="1500" dirty="0" err="1"/>
              <a:t>maximo</a:t>
            </a:r>
            <a:r>
              <a:rPr lang="en-US" sz="1500" dirty="0"/>
              <a:t> tempo de </a:t>
            </a:r>
            <a:r>
              <a:rPr lang="en-US" sz="1500" dirty="0" err="1"/>
              <a:t>espero</a:t>
            </a:r>
            <a:r>
              <a:rPr lang="en-US" sz="1500" dirty="0"/>
              <a:t> que a </a:t>
            </a:r>
            <a:r>
              <a:rPr lang="en-US" sz="1500" dirty="0" err="1"/>
              <a:t>tarefa</a:t>
            </a:r>
            <a:r>
              <a:rPr lang="en-US" sz="1500" dirty="0"/>
              <a:t> </a:t>
            </a:r>
            <a:r>
              <a:rPr lang="en-US" sz="1500" dirty="0" err="1"/>
              <a:t>deve</a:t>
            </a:r>
            <a:r>
              <a:rPr lang="en-US" sz="1500" dirty="0"/>
              <a:t> </a:t>
            </a:r>
            <a:r>
              <a:rPr lang="en-US" sz="1500" dirty="0" err="1"/>
              <a:t>ficar</a:t>
            </a:r>
            <a:r>
              <a:rPr lang="en-US" sz="1500" dirty="0"/>
              <a:t> </a:t>
            </a:r>
            <a:r>
              <a:rPr lang="en-US" sz="1500" dirty="0" err="1"/>
              <a:t>em</a:t>
            </a:r>
            <a:r>
              <a:rPr lang="en-US" sz="1500" dirty="0"/>
              <a:t> </a:t>
            </a:r>
            <a:r>
              <a:rPr lang="en-US" sz="1500" dirty="0" err="1"/>
              <a:t>estado</a:t>
            </a:r>
            <a:r>
              <a:rPr lang="en-US" sz="1500" dirty="0"/>
              <a:t> de </a:t>
            </a:r>
            <a:r>
              <a:rPr lang="en-US" sz="1500" dirty="0" err="1"/>
              <a:t>bloqueio</a:t>
            </a:r>
            <a:r>
              <a:rPr lang="en-US" sz="1500" dirty="0"/>
              <a:t> para que o </a:t>
            </a:r>
            <a:r>
              <a:rPr lang="en-US" sz="1500" dirty="0" err="1"/>
              <a:t>espaço</a:t>
            </a:r>
            <a:r>
              <a:rPr lang="en-US" sz="1500" dirty="0"/>
              <a:t> </a:t>
            </a:r>
            <a:r>
              <a:rPr lang="en-US" sz="1500" dirty="0" err="1"/>
              <a:t>esteja</a:t>
            </a:r>
            <a:r>
              <a:rPr lang="en-US" sz="1500" dirty="0"/>
              <a:t> </a:t>
            </a:r>
            <a:r>
              <a:rPr lang="en-US" sz="1500" dirty="0" err="1"/>
              <a:t>disponivel</a:t>
            </a:r>
            <a:endParaRPr lang="en-US" sz="1500" dirty="0"/>
          </a:p>
          <a:p>
            <a:endParaRPr lang="en-US" sz="1500" dirty="0"/>
          </a:p>
          <a:p>
            <a:r>
              <a:rPr lang="pt-BR" sz="1500" dirty="0"/>
              <a:t>Retornam: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00" dirty="0" err="1"/>
              <a:t>pdPASS</a:t>
            </a:r>
            <a:r>
              <a:rPr lang="pt-BR" sz="1500" dirty="0"/>
              <a:t> – 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00" dirty="0" err="1"/>
              <a:t>errQUEUE_EMPTY</a:t>
            </a:r>
            <a:r>
              <a:rPr lang="pt-BR" sz="1500" dirty="0"/>
              <a:t> – </a:t>
            </a:r>
            <a:r>
              <a:rPr lang="pt-BR" sz="1500" dirty="0" err="1"/>
              <a:t>Error</a:t>
            </a:r>
            <a:r>
              <a:rPr lang="pt-BR" sz="1500" dirty="0"/>
              <a:t>, </a:t>
            </a:r>
            <a:r>
              <a:rPr lang="pt-BR" sz="1500" dirty="0" err="1"/>
              <a:t>queue</a:t>
            </a:r>
            <a:r>
              <a:rPr lang="pt-BR" sz="1500" dirty="0"/>
              <a:t> </a:t>
            </a:r>
            <a:r>
              <a:rPr lang="pt-BR" sz="1500" dirty="0" err="1"/>
              <a:t>full</a:t>
            </a:r>
            <a:endParaRPr lang="pt-BR" sz="1500" dirty="0"/>
          </a:p>
          <a:p>
            <a:pPr>
              <a:lnSpc>
                <a:spcPct val="150000"/>
              </a:lnSpc>
            </a:pP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308158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Software Timer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151556"/>
            <a:ext cx="7886700" cy="3682573"/>
          </a:xfrm>
        </p:spPr>
        <p:txBody>
          <a:bodyPr>
            <a:normAutofit/>
          </a:bodyPr>
          <a:lstStyle/>
          <a:p>
            <a:r>
              <a:rPr lang="pt-BR" dirty="0" err="1" smtClean="0"/>
              <a:t>Timers</a:t>
            </a:r>
            <a:r>
              <a:rPr lang="pt-BR" dirty="0" smtClean="0"/>
              <a:t> de Software são usados para agendar a execução de uma função em um tempo específico ou periodicamente com uma frequência fixa.</a:t>
            </a:r>
          </a:p>
          <a:p>
            <a:r>
              <a:rPr lang="en-US" dirty="0"/>
              <a:t>All software timer callback functions execute in the context of the same RTOS daemon (or ‘timer service’) task1. 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292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131" y="1149950"/>
            <a:ext cx="4497142" cy="704608"/>
          </a:xfrm>
        </p:spPr>
        <p:txBody>
          <a:bodyPr/>
          <a:lstStyle/>
          <a:p>
            <a:r>
              <a:rPr lang="pt-BR" dirty="0" smtClean="0"/>
              <a:t>Criando um Timer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45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5903"/>
            <a:ext cx="7838413" cy="282557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510150" y="185455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 err="1" smtClean="0"/>
              <a:t>Type</a:t>
            </a: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One-Shot</a:t>
            </a:r>
            <a:r>
              <a:rPr lang="pt-BR" dirty="0" smtClean="0"/>
              <a:t> Timer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Auto </a:t>
            </a:r>
            <a:r>
              <a:rPr lang="pt-BR" dirty="0" err="1" smtClean="0"/>
              <a:t>Reload</a:t>
            </a:r>
            <a:r>
              <a:rPr lang="pt-BR" dirty="0" smtClean="0"/>
              <a:t> Timer</a:t>
            </a:r>
          </a:p>
          <a:p>
            <a:endParaRPr lang="pt-BR" dirty="0"/>
          </a:p>
          <a:p>
            <a:r>
              <a:rPr lang="pt-BR" b="1" dirty="0" err="1" smtClean="0"/>
              <a:t>Timer’s</a:t>
            </a:r>
            <a:r>
              <a:rPr lang="pt-BR" b="1" dirty="0" smtClean="0"/>
              <a:t> </a:t>
            </a:r>
            <a:r>
              <a:rPr lang="pt-BR" b="1" dirty="0" err="1" smtClean="0"/>
              <a:t>Period</a:t>
            </a:r>
            <a:endParaRPr lang="pt-B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Time </a:t>
            </a:r>
            <a:r>
              <a:rPr lang="pt-BR" dirty="0" err="1" smtClean="0"/>
              <a:t>between</a:t>
            </a:r>
            <a:r>
              <a:rPr lang="pt-BR" dirty="0" smtClean="0"/>
              <a:t> timer </a:t>
            </a:r>
            <a:r>
              <a:rPr lang="pt-BR" dirty="0" err="1" smtClean="0"/>
              <a:t>being</a:t>
            </a:r>
            <a:r>
              <a:rPr lang="pt-BR" dirty="0" smtClean="0"/>
              <a:t> </a:t>
            </a:r>
            <a:r>
              <a:rPr lang="pt-BR" dirty="0" err="1" smtClean="0"/>
              <a:t>started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software </a:t>
            </a:r>
            <a:r>
              <a:rPr lang="pt-BR" dirty="0" err="1" smtClean="0"/>
              <a:t>timer’s</a:t>
            </a:r>
            <a:r>
              <a:rPr lang="pt-BR" dirty="0" smtClean="0"/>
              <a:t> call-back </a:t>
            </a:r>
            <a:r>
              <a:rPr lang="pt-BR" dirty="0" err="1" smtClean="0"/>
              <a:t>function</a:t>
            </a:r>
            <a:r>
              <a:rPr lang="pt-BR" dirty="0" smtClean="0"/>
              <a:t> </a:t>
            </a:r>
            <a:r>
              <a:rPr lang="pt-BR" dirty="0" err="1" smtClean="0"/>
              <a:t>execution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508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Interrupções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t-BR" b="1" dirty="0"/>
              <a:t>Eventos</a:t>
            </a:r>
          </a:p>
          <a:p>
            <a:r>
              <a:rPr lang="pt-BR" dirty="0"/>
              <a:t>Os sistemas embarcados de tempo real precisam executar ações em resposta a eventos originados do ambiente.</a:t>
            </a:r>
          </a:p>
          <a:p>
            <a:r>
              <a:rPr lang="pt-BR" dirty="0"/>
              <a:t>Como eles devem ser detectados? Interrupções, </a:t>
            </a:r>
            <a:r>
              <a:rPr lang="pt-BR" dirty="0" err="1"/>
              <a:t>polling</a:t>
            </a:r>
            <a:endParaRPr lang="pt-BR" dirty="0"/>
          </a:p>
          <a:p>
            <a:r>
              <a:rPr lang="pt-BR" dirty="0"/>
              <a:t>Que tipo de processamento precisa ser feito? Dentro do ISR, fora do ISR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b="1" dirty="0"/>
              <a:t>Prioridade de interrupção versus prioridade da tarefa</a:t>
            </a:r>
          </a:p>
          <a:p>
            <a:r>
              <a:rPr lang="pt-BR" dirty="0"/>
              <a:t>Interrupção de prioridade mais baixa antecipa a tarefa de prioridade mais alta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b="1" dirty="0" err="1"/>
              <a:t>APIFunção</a:t>
            </a:r>
            <a:r>
              <a:rPr lang="pt-BR" b="1" dirty="0"/>
              <a:t> Segura </a:t>
            </a:r>
            <a:r>
              <a:rPr lang="pt-BR" b="1" dirty="0" smtClean="0"/>
              <a:t>para </a:t>
            </a:r>
            <a:r>
              <a:rPr lang="pt-BR" b="1" dirty="0"/>
              <a:t>Interrupção</a:t>
            </a:r>
          </a:p>
          <a:p>
            <a:pPr marL="0" indent="0">
              <a:buNone/>
            </a:pPr>
            <a:r>
              <a:rPr lang="pt-BR" dirty="0"/>
              <a:t>O FreeRTOS fornece duas versões de algumas funções </a:t>
            </a:r>
            <a:r>
              <a:rPr lang="pt-BR" dirty="0" smtClean="0"/>
              <a:t>das </a:t>
            </a:r>
            <a:r>
              <a:rPr lang="pt-BR" dirty="0"/>
              <a:t>API:</a:t>
            </a:r>
          </a:p>
          <a:p>
            <a:r>
              <a:rPr lang="pt-BR" dirty="0"/>
              <a:t>um para uso de tarefas,</a:t>
            </a:r>
          </a:p>
          <a:p>
            <a:r>
              <a:rPr lang="pt-BR" dirty="0"/>
              <a:t>e um para uso de </a:t>
            </a:r>
            <a:r>
              <a:rPr lang="pt-BR" dirty="0" err="1"/>
              <a:t>ISRs</a:t>
            </a:r>
            <a:r>
              <a:rPr lang="pt-BR" dirty="0"/>
              <a:t> ("</a:t>
            </a:r>
            <a:r>
              <a:rPr lang="pt-BR" dirty="0" err="1"/>
              <a:t>FromISR</a:t>
            </a:r>
            <a:r>
              <a:rPr lang="pt-BR" dirty="0"/>
              <a:t>" anexado ao seu nome</a:t>
            </a:r>
            <a:r>
              <a:rPr lang="pt-BR" dirty="0" smtClean="0"/>
              <a:t>).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41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Gerenciamento de Interrupções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47</a:t>
            </a:fld>
            <a:endParaRPr lang="pt-BR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49" y="1825625"/>
            <a:ext cx="7651102" cy="4351338"/>
          </a:xfrm>
        </p:spPr>
      </p:pic>
      <p:sp>
        <p:nvSpPr>
          <p:cNvPr id="8" name="CaixaDeTexto 7"/>
          <p:cNvSpPr txBox="1"/>
          <p:nvPr/>
        </p:nvSpPr>
        <p:spPr>
          <a:xfrm>
            <a:off x="1422400" y="1981200"/>
            <a:ext cx="2527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2 – O ISR é executado, gerencia os periféricos interruptores, limpa a interrupção e desbloqueia a Tarefa 2</a:t>
            </a:r>
            <a:endParaRPr lang="pt-BR" sz="1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1054100" y="5575300"/>
            <a:ext cx="279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Tarefa 1 em execução até interrupção </a:t>
            </a:r>
            <a:endParaRPr lang="pt-BR" sz="12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4572000" y="1968500"/>
            <a:ext cx="322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3 – A prioridade da Tarefa 2 é maior que a Tarefa 1, portanto, após o ISR ser completada a tarefa 2 é executada antes de voltar para a Tarefa 1.</a:t>
            </a:r>
            <a:endParaRPr lang="pt-BR" sz="12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753100" y="3560395"/>
            <a:ext cx="2527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4</a:t>
            </a:r>
            <a:r>
              <a:rPr lang="pt-BR" sz="1200" dirty="0" smtClean="0"/>
              <a:t> – Depois da Tarefa 2 entrar em estado de bloqueio para retornar na Tarefa 1 e aguardar à próxima interrupção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58332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Gerenciamento de Interrupções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pt-BR" b="1" dirty="0"/>
              <a:t>Semáforos Binários Usados para Sincronização</a:t>
            </a:r>
          </a:p>
          <a:p>
            <a:r>
              <a:rPr lang="pt-BR" dirty="0"/>
              <a:t>A tarefa de processamento </a:t>
            </a:r>
            <a:r>
              <a:rPr lang="pt-BR" dirty="0" smtClean="0"/>
              <a:t>pode </a:t>
            </a:r>
            <a:r>
              <a:rPr lang="pt-BR" dirty="0"/>
              <a:t>ser controlada usando um ISR</a:t>
            </a:r>
          </a:p>
          <a:p>
            <a:r>
              <a:rPr lang="pt-BR" dirty="0"/>
              <a:t>O ISR </a:t>
            </a:r>
            <a:r>
              <a:rPr lang="pt-BR" dirty="0" smtClean="0"/>
              <a:t>"dá" </a:t>
            </a:r>
            <a:r>
              <a:rPr lang="pt-BR" dirty="0"/>
              <a:t>um semáforo para desbloquear a tarefa </a:t>
            </a:r>
            <a:r>
              <a:rPr lang="pt-BR" dirty="0" smtClean="0"/>
              <a:t>adiada</a:t>
            </a:r>
            <a:endParaRPr lang="pt-BR" dirty="0"/>
          </a:p>
          <a:p>
            <a:r>
              <a:rPr lang="pt-BR" dirty="0"/>
              <a:t>A tarefa adiada "leva" o semáforo para entrar no estado </a:t>
            </a:r>
            <a:r>
              <a:rPr lang="pt-BR" dirty="0" smtClean="0"/>
              <a:t>bloqueado</a:t>
            </a:r>
          </a:p>
          <a:p>
            <a:endParaRPr lang="pt-BR" dirty="0"/>
          </a:p>
          <a:p>
            <a:pPr marL="0" indent="0">
              <a:lnSpc>
                <a:spcPct val="170000"/>
              </a:lnSpc>
              <a:buNone/>
            </a:pPr>
            <a:r>
              <a:rPr lang="pt-BR" b="1" dirty="0" err="1" smtClean="0"/>
              <a:t>APIFunções</a:t>
            </a:r>
            <a:r>
              <a:rPr lang="pt-BR" b="1" dirty="0" smtClean="0"/>
              <a:t> para gerenciar semáforos</a:t>
            </a:r>
            <a:endParaRPr lang="pt-BR" b="1" dirty="0"/>
          </a:p>
          <a:p>
            <a:pPr marL="0" indent="0">
              <a:buNone/>
            </a:pPr>
            <a:r>
              <a:rPr lang="pt-BR" b="1" dirty="0" smtClean="0"/>
              <a:t>Criando um Semáforo</a:t>
            </a:r>
            <a:endParaRPr lang="pt-BR" b="1" dirty="0"/>
          </a:p>
          <a:p>
            <a:r>
              <a:rPr lang="pt-BR" dirty="0" err="1" smtClean="0"/>
              <a:t>SemaphoreHandle_t</a:t>
            </a:r>
            <a:r>
              <a:rPr lang="pt-BR" dirty="0" smtClean="0"/>
              <a:t> </a:t>
            </a:r>
            <a:r>
              <a:rPr lang="pt-BR" b="1" dirty="0" err="1" smtClean="0"/>
              <a:t>xSemaphoreCreateBinary</a:t>
            </a:r>
            <a:r>
              <a:rPr lang="pt-BR" dirty="0" smtClean="0"/>
              <a:t> (</a:t>
            </a:r>
            <a:r>
              <a:rPr lang="pt-BR" dirty="0" err="1"/>
              <a:t>void</a:t>
            </a:r>
            <a:r>
              <a:rPr lang="pt-BR" dirty="0"/>
              <a:t>);</a:t>
            </a:r>
          </a:p>
          <a:p>
            <a:pPr marL="0" indent="0">
              <a:buNone/>
            </a:pPr>
            <a:r>
              <a:rPr lang="pt-BR" b="1" dirty="0" err="1"/>
              <a:t>Take</a:t>
            </a:r>
            <a:endParaRPr lang="pt-BR" b="1" dirty="0"/>
          </a:p>
          <a:p>
            <a:r>
              <a:rPr lang="pt-BR" dirty="0" err="1"/>
              <a:t>BaseType_t</a:t>
            </a:r>
            <a:r>
              <a:rPr lang="pt-BR" dirty="0"/>
              <a:t> </a:t>
            </a:r>
            <a:r>
              <a:rPr lang="pt-BR" b="1" dirty="0" err="1" smtClean="0"/>
              <a:t>xSemaphoreTake</a:t>
            </a:r>
            <a:r>
              <a:rPr lang="pt-BR" dirty="0" smtClean="0"/>
              <a:t> (</a:t>
            </a:r>
            <a:r>
              <a:rPr lang="pt-BR" dirty="0" err="1"/>
              <a:t>SemaphoreHandle_t</a:t>
            </a:r>
            <a:r>
              <a:rPr lang="pt-BR" dirty="0"/>
              <a:t> </a:t>
            </a:r>
            <a:r>
              <a:rPr lang="pt-BR" dirty="0" err="1"/>
              <a:t>xSemaphore</a:t>
            </a:r>
            <a:r>
              <a:rPr lang="pt-BR" dirty="0"/>
              <a:t>, </a:t>
            </a:r>
            <a:endParaRPr lang="pt-BR" dirty="0" smtClean="0"/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smtClean="0"/>
              <a:t>		</a:t>
            </a:r>
            <a:r>
              <a:rPr lang="pt-BR" dirty="0" err="1" smtClean="0"/>
              <a:t>TickType_t</a:t>
            </a:r>
            <a:r>
              <a:rPr lang="pt-BR" dirty="0" smtClean="0"/>
              <a:t> </a:t>
            </a:r>
            <a:r>
              <a:rPr lang="pt-BR" dirty="0" err="1"/>
              <a:t>xTicksToWait</a:t>
            </a:r>
            <a:r>
              <a:rPr lang="pt-BR" dirty="0"/>
              <a:t>);</a:t>
            </a:r>
          </a:p>
          <a:p>
            <a:pPr marL="0" indent="0">
              <a:buNone/>
            </a:pPr>
            <a:r>
              <a:rPr lang="pt-BR" b="1" dirty="0" err="1"/>
              <a:t>Give</a:t>
            </a:r>
            <a:endParaRPr lang="pt-BR" b="1" dirty="0"/>
          </a:p>
          <a:p>
            <a:r>
              <a:rPr lang="pt-BR" dirty="0" err="1"/>
              <a:t>BaseType_t</a:t>
            </a:r>
            <a:r>
              <a:rPr lang="pt-BR" dirty="0"/>
              <a:t> </a:t>
            </a:r>
            <a:r>
              <a:rPr lang="pt-BR" b="1" dirty="0" err="1" smtClean="0"/>
              <a:t>xSemaphoreGiveFromISR</a:t>
            </a:r>
            <a:r>
              <a:rPr lang="pt-BR" dirty="0" smtClean="0"/>
              <a:t> (</a:t>
            </a:r>
            <a:r>
              <a:rPr lang="pt-BR" dirty="0" err="1" smtClean="0"/>
              <a:t>SemaphoreHandle_t</a:t>
            </a:r>
            <a:r>
              <a:rPr lang="pt-BR" dirty="0" smtClean="0"/>
              <a:t> </a:t>
            </a:r>
            <a:r>
              <a:rPr lang="pt-BR" dirty="0" err="1"/>
              <a:t>xSemaphore</a:t>
            </a:r>
            <a:r>
              <a:rPr lang="pt-BR" dirty="0"/>
              <a:t>,</a:t>
            </a:r>
          </a:p>
          <a:p>
            <a:pPr marL="0" indent="0">
              <a:buNone/>
            </a:pPr>
            <a:r>
              <a:rPr lang="pt-BR" dirty="0" smtClean="0"/>
              <a:t>				</a:t>
            </a:r>
            <a:r>
              <a:rPr lang="pt-BR" dirty="0" err="1" smtClean="0"/>
              <a:t>BaseType_t</a:t>
            </a:r>
            <a:r>
              <a:rPr lang="pt-BR" dirty="0" smtClean="0"/>
              <a:t> </a:t>
            </a:r>
            <a:r>
              <a:rPr lang="pt-BR" dirty="0"/>
              <a:t>*</a:t>
            </a:r>
            <a:r>
              <a:rPr lang="pt-BR" dirty="0" err="1"/>
              <a:t>pxHigherPriorityTaskWoken</a:t>
            </a:r>
            <a:r>
              <a:rPr lang="pt-BR" dirty="0"/>
              <a:t>);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042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98922"/>
            <a:ext cx="7886700" cy="1059219"/>
          </a:xfrm>
        </p:spPr>
        <p:txBody>
          <a:bodyPr/>
          <a:lstStyle/>
          <a:p>
            <a:pPr algn="ctr"/>
            <a:r>
              <a:rPr lang="pt-BR" dirty="0" smtClean="0"/>
              <a:t>Vamos praticar?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49</a:t>
            </a:fld>
            <a:endParaRPr lang="pt-BR"/>
          </a:p>
        </p:txBody>
      </p:sp>
      <p:pic>
        <p:nvPicPr>
          <p:cNvPr id="1026" name="Picture 2" descr="funny c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344" y="2126355"/>
            <a:ext cx="4412557" cy="44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81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Sistemas Operacionais em Tempo Real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Introdução a 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5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76" y="2109846"/>
            <a:ext cx="4010585" cy="414395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553347" y="3258492"/>
            <a:ext cx="23235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Descrição de uma aplicação embarcada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8477650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BARRY, Richard. Mastering the </a:t>
            </a:r>
            <a:r>
              <a:rPr lang="en-US" dirty="0" err="1"/>
              <a:t>FreeRTOS</a:t>
            </a:r>
            <a:r>
              <a:rPr lang="en-US" dirty="0"/>
              <a:t> Real Time Kernel. </a:t>
            </a:r>
            <a:r>
              <a:rPr lang="en-US" b="1" dirty="0"/>
              <a:t>Real Time Engineers Ltd</a:t>
            </a:r>
            <a:r>
              <a:rPr lang="en-US" dirty="0"/>
              <a:t>, 2016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err="1"/>
              <a:t>FreeRTOS</a:t>
            </a:r>
            <a:r>
              <a:rPr lang="en-US" b="1" dirty="0"/>
              <a:t> reference manual: API functions and configuration options</a:t>
            </a:r>
            <a:r>
              <a:rPr lang="en-US" dirty="0"/>
              <a:t>. Real Time Engineers Limited, 2009.</a:t>
            </a:r>
            <a:endParaRPr lang="pt-BR" b="1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535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2487232" y="3018969"/>
            <a:ext cx="3970718" cy="930034"/>
          </a:xfrm>
        </p:spPr>
        <p:txBody>
          <a:bodyPr/>
          <a:lstStyle/>
          <a:p>
            <a:r>
              <a:rPr lang="pt-BR" dirty="0" smtClean="0"/>
              <a:t>Obrigada!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70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Sistemas Operacionais em Tempo Real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Introdução a 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6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688" y="1761017"/>
            <a:ext cx="5134692" cy="452500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96389" y="3278777"/>
            <a:ext cx="2155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Principais Componentes de um </a:t>
            </a:r>
            <a:r>
              <a:rPr lang="pt-BR" sz="2400" dirty="0" err="1" smtClean="0"/>
              <a:t>Kernel</a:t>
            </a:r>
            <a:r>
              <a:rPr lang="pt-BR" sz="2400" dirty="0" smtClean="0"/>
              <a:t> RTOS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7518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259378"/>
            <a:ext cx="7886700" cy="659911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Sistemas Operacionais de Tempo Real - RTOS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520373"/>
            <a:ext cx="7886700" cy="1927225"/>
          </a:xfrm>
        </p:spPr>
        <p:txBody>
          <a:bodyPr/>
          <a:lstStyle/>
          <a:p>
            <a:r>
              <a:rPr lang="pt-BR" dirty="0" smtClean="0"/>
              <a:t>Sistemas operacionais dedicados à aplicações que exigem máxima confiabilidade no tempo de execução de determinada tarefa a partir da ocorrência de um evento específico. </a:t>
            </a:r>
          </a:p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7</a:t>
            </a:fld>
            <a:endParaRPr lang="pt-BR"/>
          </a:p>
        </p:txBody>
      </p:sp>
      <p:pic>
        <p:nvPicPr>
          <p:cNvPr id="1026" name="Picture 2" descr="Resultado de imagem para ecOS RT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93" y="4328837"/>
            <a:ext cx="1073137" cy="107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QNX RT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354" y="4527403"/>
            <a:ext cx="2116183" cy="67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MicroC/OS-II,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61" y="5481779"/>
            <a:ext cx="1879419" cy="57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VxWork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478" y="5481779"/>
            <a:ext cx="1954294" cy="58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FreeRT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93" y="4796638"/>
            <a:ext cx="2359968" cy="89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32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o </a:t>
            </a:r>
            <a:r>
              <a:rPr lang="pt-BR" dirty="0" err="1" smtClean="0"/>
              <a:t>FreeRTOS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/>
          <a:lstStyle/>
          <a:p>
            <a:r>
              <a:rPr lang="pt-BR" dirty="0" smtClean="0"/>
              <a:t>É um </a:t>
            </a:r>
            <a:r>
              <a:rPr lang="pt-BR" dirty="0" err="1" smtClean="0"/>
              <a:t>kernel</a:t>
            </a:r>
            <a:r>
              <a:rPr lang="pt-BR" dirty="0" smtClean="0"/>
              <a:t> de tempo real, sobre o qual é possível construir aplicações que satisfação à requisitos críticos de tempo real.</a:t>
            </a:r>
          </a:p>
          <a:p>
            <a:endParaRPr lang="pt-BR" dirty="0"/>
          </a:p>
          <a:p>
            <a:r>
              <a:rPr lang="pt-BR" dirty="0" smtClean="0"/>
              <a:t>Idealmente adequado para aplicações embarcadas que exigem execução em tempo real e que utilizam </a:t>
            </a:r>
            <a:r>
              <a:rPr lang="pt-BR" dirty="0" err="1" smtClean="0"/>
              <a:t>microcontroladores</a:t>
            </a:r>
            <a:r>
              <a:rPr lang="pt-BR" dirty="0" smtClean="0"/>
              <a:t> ou pequenos microprocessadores.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65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Caraterísticas do </a:t>
            </a:r>
            <a:r>
              <a:rPr lang="pt-BR" dirty="0" err="1" smtClean="0"/>
              <a:t>FreeRTOS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49" y="1825625"/>
            <a:ext cx="8319408" cy="4351338"/>
          </a:xfrm>
        </p:spPr>
        <p:txBody>
          <a:bodyPr>
            <a:normAutofit/>
          </a:bodyPr>
          <a:lstStyle/>
          <a:p>
            <a:r>
              <a:rPr lang="pt-BR" sz="2400" dirty="0" smtClean="0"/>
              <a:t>FreeRTOS é um “Sistema Operacional Embarcado” para micro controladores embarcados </a:t>
            </a:r>
          </a:p>
          <a:p>
            <a:r>
              <a:rPr lang="pt-BR" sz="2400" dirty="0" smtClean="0"/>
              <a:t>Capacidade multitarefa baseado em prioridades</a:t>
            </a:r>
          </a:p>
          <a:p>
            <a:r>
              <a:rPr lang="pt-BR" sz="2400" dirty="0" smtClean="0"/>
              <a:t>Tem um </a:t>
            </a:r>
            <a:r>
              <a:rPr lang="pt-BR" sz="2400" dirty="0" err="1" smtClean="0"/>
              <a:t>agendador</a:t>
            </a:r>
            <a:r>
              <a:rPr lang="pt-BR" sz="2400" dirty="0" smtClean="0"/>
              <a:t> Simples.</a:t>
            </a:r>
          </a:p>
          <a:p>
            <a:r>
              <a:rPr lang="pt-BR" sz="2400" dirty="0" smtClean="0"/>
              <a:t>Semáforos </a:t>
            </a:r>
            <a:r>
              <a:rPr lang="pt-BR" sz="2400" dirty="0"/>
              <a:t>para gerenciar o compartilhamento de recursos entre várias </a:t>
            </a:r>
            <a:r>
              <a:rPr lang="pt-BR" sz="2400" dirty="0" smtClean="0"/>
              <a:t>tarefas.</a:t>
            </a:r>
          </a:p>
          <a:p>
            <a:endParaRPr lang="pt-BR" sz="2400" dirty="0" smtClean="0"/>
          </a:p>
          <a:p>
            <a:endParaRPr lang="pt-BR" sz="24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4464-3291-4578-B478-228EDB44D85C}" type="slidenum">
              <a:rPr lang="pt-BR" smtClean="0"/>
              <a:t>9</a:t>
            </a:fld>
            <a:endParaRPr lang="pt-BR"/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670319" y="246496"/>
            <a:ext cx="3086100" cy="365125"/>
          </a:xfrm>
        </p:spPr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FreeRTOS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412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Times New Roman-fonte 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B-LEIA.potx" id="{DAAB1AD6-B108-4CF1-804C-C02C9D9858F3}" vid="{DDE83212-5D9F-4B9B-91D0-3DC2995F7061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3105</TotalTime>
  <Words>2812</Words>
  <Application>Microsoft Office PowerPoint</Application>
  <PresentationFormat>Apresentação na tela (4:3)</PresentationFormat>
  <Paragraphs>457</Paragraphs>
  <Slides>51</Slides>
  <Notes>2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6" baseType="lpstr">
      <vt:lpstr>Arial</vt:lpstr>
      <vt:lpstr>Calibri</vt:lpstr>
      <vt:lpstr>Times New Roman</vt:lpstr>
      <vt:lpstr>Wingdings</vt:lpstr>
      <vt:lpstr>Tema do Office</vt:lpstr>
      <vt:lpstr>Introdução ao FreeRTOS</vt:lpstr>
      <vt:lpstr>O que é tempo real?</vt:lpstr>
      <vt:lpstr>Tempo Real</vt:lpstr>
      <vt:lpstr>Preciso de um Sistema em Tempo Real?</vt:lpstr>
      <vt:lpstr>Sistemas Operacionais em Tempo Real</vt:lpstr>
      <vt:lpstr>Sistemas Operacionais em Tempo Real</vt:lpstr>
      <vt:lpstr>Sistemas Operacionais de Tempo Real - RTOS</vt:lpstr>
      <vt:lpstr>O que é o FreeRTOS?</vt:lpstr>
      <vt:lpstr>Caraterísticas do FreeRTOS</vt:lpstr>
      <vt:lpstr>Apresentação do PowerPoint</vt:lpstr>
      <vt:lpstr>Compilando FreeRTOS</vt:lpstr>
      <vt:lpstr>Repositório do FreeRTOS</vt:lpstr>
      <vt:lpstr>Arquivos de Cabeçalho</vt:lpstr>
      <vt:lpstr>Task</vt:lpstr>
      <vt:lpstr>Estados de Tarefas de Top Level</vt:lpstr>
      <vt:lpstr>Criando uma Task</vt:lpstr>
      <vt:lpstr>Exemplo</vt:lpstr>
      <vt:lpstr>Tipos de Dados</vt:lpstr>
      <vt:lpstr>Execução de Tarefas com prioridade similar</vt:lpstr>
      <vt:lpstr>Execução de Tarefas com prioridade similar</vt:lpstr>
      <vt:lpstr>Execução de Tarefas com prioridade similar</vt:lpstr>
      <vt:lpstr>Execução de Tarefas com prioridade diferente </vt:lpstr>
      <vt:lpstr>Execução de Tarefas com prioridade diferente </vt:lpstr>
      <vt:lpstr>Analisando o Estado ‘Not Running’</vt:lpstr>
      <vt:lpstr>Analisando o Estado ‘Not Running’</vt:lpstr>
      <vt:lpstr>Analisando o Estado ‘Not Running’</vt:lpstr>
      <vt:lpstr>Analisando o Estado ‘Not Running’</vt:lpstr>
      <vt:lpstr>Analisando o Estado ‘Not Running’</vt:lpstr>
      <vt:lpstr>Analisando o Estado ‘Not Running’</vt:lpstr>
      <vt:lpstr>Analisando o Estado ‘Not Running’</vt:lpstr>
      <vt:lpstr>Executando Tarefas Periódicas</vt:lpstr>
      <vt:lpstr>Combinando Tarefas Periódicas e Continuas</vt:lpstr>
      <vt:lpstr>Combinando Tarefas Periódicas e Continuas</vt:lpstr>
      <vt:lpstr>Outras funções relacionadas a Tarefas</vt:lpstr>
      <vt:lpstr>Algoritmos de Agendamento</vt:lpstr>
      <vt:lpstr>Algoritmos de Agendamento</vt:lpstr>
      <vt:lpstr>Algoritmos de Agendamento</vt:lpstr>
      <vt:lpstr>Algoritmos de Agendamento</vt:lpstr>
      <vt:lpstr>Queue</vt:lpstr>
      <vt:lpstr>Gerenciamento de Queue</vt:lpstr>
      <vt:lpstr>Criando uma Queue</vt:lpstr>
      <vt:lpstr>Gerenciamento de Queue</vt:lpstr>
      <vt:lpstr>Gerenciamento de Queue</vt:lpstr>
      <vt:lpstr>Software Timer</vt:lpstr>
      <vt:lpstr>Criando um Timer</vt:lpstr>
      <vt:lpstr>Interrupções</vt:lpstr>
      <vt:lpstr>Gerenciamento de Interrupções</vt:lpstr>
      <vt:lpstr>Gerenciamento de Interrupções</vt:lpstr>
      <vt:lpstr>Vamos praticar?</vt:lpstr>
      <vt:lpstr>Referências</vt:lpstr>
      <vt:lpstr>Obrigada!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Sergio Pertuz</dc:creator>
  <cp:lastModifiedBy>Regina</cp:lastModifiedBy>
  <cp:revision>135</cp:revision>
  <dcterms:created xsi:type="dcterms:W3CDTF">2016-09-26T15:00:48Z</dcterms:created>
  <dcterms:modified xsi:type="dcterms:W3CDTF">2019-06-06T10:04:19Z</dcterms:modified>
</cp:coreProperties>
</file>